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6"/>
  </p:sldMasterIdLst>
  <p:notesMasterIdLst>
    <p:notesMasterId r:id="rId10"/>
  </p:notesMasterIdLst>
  <p:handoutMasterIdLst>
    <p:handoutMasterId r:id="rId11"/>
  </p:handoutMasterIdLst>
  <p:sldIdLst>
    <p:sldId id="282" r:id="rId7"/>
    <p:sldId id="281" r:id="rId8"/>
    <p:sldId id="292" r:id="rId9"/>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9">
          <p15:clr>
            <a:srgbClr val="A4A3A4"/>
          </p15:clr>
        </p15:guide>
        <p15:guide id="2" pos="287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96" autoAdjust="0"/>
    <p:restoredTop sz="94660"/>
  </p:normalViewPr>
  <p:slideViewPr>
    <p:cSldViewPr snapToGrid="0" snapToObjects="1" showGuides="1">
      <p:cViewPr varScale="1">
        <p:scale>
          <a:sx n="86" d="100"/>
          <a:sy n="86" d="100"/>
        </p:scale>
        <p:origin x="476" y="40"/>
      </p:cViewPr>
      <p:guideLst>
        <p:guide orient="horz" pos="3079"/>
        <p:guide pos="2878"/>
      </p:guideLst>
    </p:cSldViewPr>
  </p:slideViewPr>
  <p:notesTextViewPr>
    <p:cViewPr>
      <p:scale>
        <a:sx n="150" d="100"/>
        <a:sy n="150" d="100"/>
      </p:scale>
      <p:origin x="0" y="0"/>
    </p:cViewPr>
  </p:notesTextViewPr>
  <p:sorterViewPr>
    <p:cViewPr varScale="1">
      <p:scale>
        <a:sx n="100" d="100"/>
        <a:sy n="100" d="100"/>
      </p:scale>
      <p:origin x="0" y="-786"/>
    </p:cViewPr>
  </p:sorterViewPr>
  <p:notesViewPr>
    <p:cSldViewPr snapToGrid="0" snapToObjects="1">
      <p:cViewPr>
        <p:scale>
          <a:sx n="100" d="100"/>
          <a:sy n="100" d="100"/>
        </p:scale>
        <p:origin x="1842" y="-210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2.2670456824525679E-2"/>
          <c:w val="1"/>
          <c:h val="0.80605455892519651"/>
        </c:manualLayout>
      </c:layout>
      <c:bar3DChart>
        <c:barDir val="col"/>
        <c:grouping val="stacked"/>
        <c:varyColors val="0"/>
        <c:ser>
          <c:idx val="0"/>
          <c:order val="0"/>
          <c:tx>
            <c:strRef>
              <c:f>Sheet1!$B$1</c:f>
              <c:strCache>
                <c:ptCount val="1"/>
                <c:pt idx="0">
                  <c:v>ES</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Sheet1!$A$2:$A$9</c:f>
              <c:numCache>
                <c:formatCode>General</c:formatCode>
                <c:ptCount val="8"/>
                <c:pt idx="0">
                  <c:v>2016</c:v>
                </c:pt>
                <c:pt idx="1">
                  <c:v>2017</c:v>
                </c:pt>
                <c:pt idx="2">
                  <c:v>2018</c:v>
                </c:pt>
                <c:pt idx="3">
                  <c:v>2019</c:v>
                </c:pt>
                <c:pt idx="4">
                  <c:v>2020</c:v>
                </c:pt>
                <c:pt idx="5">
                  <c:v>2021</c:v>
                </c:pt>
                <c:pt idx="6">
                  <c:v>2022</c:v>
                </c:pt>
                <c:pt idx="7">
                  <c:v>2023</c:v>
                </c:pt>
              </c:numCache>
            </c:numRef>
          </c:cat>
          <c:val>
            <c:numRef>
              <c:f>Sheet1!$B$2:$B$9</c:f>
              <c:numCache>
                <c:formatCode>General</c:formatCode>
                <c:ptCount val="8"/>
                <c:pt idx="0">
                  <c:v>227</c:v>
                </c:pt>
                <c:pt idx="1">
                  <c:v>259</c:v>
                </c:pt>
                <c:pt idx="2">
                  <c:v>267</c:v>
                </c:pt>
                <c:pt idx="3">
                  <c:v>282</c:v>
                </c:pt>
                <c:pt idx="4">
                  <c:v>252</c:v>
                </c:pt>
                <c:pt idx="5">
                  <c:v>262</c:v>
                </c:pt>
                <c:pt idx="6">
                  <c:v>330</c:v>
                </c:pt>
                <c:pt idx="7">
                  <c:v>213</c:v>
                </c:pt>
              </c:numCache>
            </c:numRef>
          </c:val>
          <c:extLst>
            <c:ext xmlns:c16="http://schemas.microsoft.com/office/drawing/2014/chart" uri="{C3380CC4-5D6E-409C-BE32-E72D297353CC}">
              <c16:uniqueId val="{00000004-A4DF-4E70-9ABC-46A93592BA00}"/>
            </c:ext>
          </c:extLst>
        </c:ser>
        <c:ser>
          <c:idx val="1"/>
          <c:order val="1"/>
          <c:tx>
            <c:strRef>
              <c:f>Sheet1!$C$1</c:f>
              <c:strCache>
                <c:ptCount val="1"/>
                <c:pt idx="0">
                  <c:v>TH</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ln>
                      <a:solidFill>
                        <a:schemeClr val="accent6"/>
                      </a:solidFill>
                    </a:ln>
                    <a:solidFill>
                      <a:schemeClr val="accent6"/>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Sheet1!$A$2:$A$9</c:f>
              <c:numCache>
                <c:formatCode>General</c:formatCode>
                <c:ptCount val="8"/>
                <c:pt idx="0">
                  <c:v>2016</c:v>
                </c:pt>
                <c:pt idx="1">
                  <c:v>2017</c:v>
                </c:pt>
                <c:pt idx="2">
                  <c:v>2018</c:v>
                </c:pt>
                <c:pt idx="3">
                  <c:v>2019</c:v>
                </c:pt>
                <c:pt idx="4">
                  <c:v>2020</c:v>
                </c:pt>
                <c:pt idx="5">
                  <c:v>2021</c:v>
                </c:pt>
                <c:pt idx="6">
                  <c:v>2022</c:v>
                </c:pt>
                <c:pt idx="7">
                  <c:v>2023</c:v>
                </c:pt>
              </c:numCache>
            </c:numRef>
          </c:cat>
          <c:val>
            <c:numRef>
              <c:f>Sheet1!$C$2:$C$9</c:f>
              <c:numCache>
                <c:formatCode>General</c:formatCode>
                <c:ptCount val="8"/>
                <c:pt idx="0">
                  <c:v>106</c:v>
                </c:pt>
                <c:pt idx="1">
                  <c:v>61</c:v>
                </c:pt>
                <c:pt idx="2">
                  <c:v>53</c:v>
                </c:pt>
                <c:pt idx="3">
                  <c:v>47</c:v>
                </c:pt>
                <c:pt idx="4">
                  <c:v>44</c:v>
                </c:pt>
                <c:pt idx="5">
                  <c:v>44</c:v>
                </c:pt>
                <c:pt idx="6">
                  <c:v>44</c:v>
                </c:pt>
                <c:pt idx="7">
                  <c:v>44</c:v>
                </c:pt>
              </c:numCache>
            </c:numRef>
          </c:val>
          <c:extLst>
            <c:ext xmlns:c16="http://schemas.microsoft.com/office/drawing/2014/chart" uri="{C3380CC4-5D6E-409C-BE32-E72D297353CC}">
              <c16:uniqueId val="{00000009-A4DF-4E70-9ABC-46A93592BA00}"/>
            </c:ext>
          </c:extLst>
        </c:ser>
        <c:ser>
          <c:idx val="2"/>
          <c:order val="2"/>
          <c:tx>
            <c:strRef>
              <c:f>Sheet1!$D$1</c:f>
              <c:strCache>
                <c:ptCount val="1"/>
                <c:pt idx="0">
                  <c:v>RRH</c:v>
                </c:pt>
              </c:strCache>
            </c:strRef>
          </c:tx>
          <c:spPr>
            <a:solidFill>
              <a:schemeClr val="accent3"/>
            </a:solidFill>
            <a:ln>
              <a:noFill/>
            </a:ln>
            <a:effectLst/>
            <a:sp3d/>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accent6"/>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9-B115-40B8-9ACF-F6D49AE565CC}"/>
                </c:ext>
              </c:extLst>
            </c:dLbl>
            <c:dLbl>
              <c:idx val="1"/>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accent6"/>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8-B115-40B8-9ACF-F6D49AE565CC}"/>
                </c:ext>
              </c:extLst>
            </c:dLbl>
            <c:dLbl>
              <c:idx val="2"/>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accent6"/>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7-B115-40B8-9ACF-F6D49AE565CC}"/>
                </c:ext>
              </c:extLst>
            </c:dLbl>
            <c:dLbl>
              <c:idx val="3"/>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accent6"/>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6-B115-40B8-9ACF-F6D49AE565CC}"/>
                </c:ext>
              </c:extLst>
            </c:dLbl>
            <c:dLbl>
              <c:idx val="4"/>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accent6"/>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5-B115-40B8-9ACF-F6D49AE565CC}"/>
                </c:ext>
              </c:extLst>
            </c:dLbl>
            <c:dLbl>
              <c:idx val="5"/>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accent6"/>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B115-40B8-9ACF-F6D49AE565CC}"/>
                </c:ext>
              </c:extLst>
            </c:dLbl>
            <c:dLbl>
              <c:idx val="6"/>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accent6"/>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B115-40B8-9ACF-F6D49AE565CC}"/>
                </c:ext>
              </c:extLst>
            </c:dLbl>
            <c:dLbl>
              <c:idx val="7"/>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accent6"/>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2-B115-40B8-9ACF-F6D49AE565CC}"/>
                </c:ext>
              </c:extLst>
            </c:dLbl>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Sheet1!$A$2:$A$9</c:f>
              <c:numCache>
                <c:formatCode>General</c:formatCode>
                <c:ptCount val="8"/>
                <c:pt idx="0">
                  <c:v>2016</c:v>
                </c:pt>
                <c:pt idx="1">
                  <c:v>2017</c:v>
                </c:pt>
                <c:pt idx="2">
                  <c:v>2018</c:v>
                </c:pt>
                <c:pt idx="3">
                  <c:v>2019</c:v>
                </c:pt>
                <c:pt idx="4">
                  <c:v>2020</c:v>
                </c:pt>
                <c:pt idx="5">
                  <c:v>2021</c:v>
                </c:pt>
                <c:pt idx="6">
                  <c:v>2022</c:v>
                </c:pt>
                <c:pt idx="7">
                  <c:v>2023</c:v>
                </c:pt>
              </c:numCache>
            </c:numRef>
          </c:cat>
          <c:val>
            <c:numRef>
              <c:f>Sheet1!$D$2:$D$9</c:f>
              <c:numCache>
                <c:formatCode>General</c:formatCode>
                <c:ptCount val="8"/>
                <c:pt idx="0">
                  <c:v>93</c:v>
                </c:pt>
                <c:pt idx="1">
                  <c:v>141</c:v>
                </c:pt>
                <c:pt idx="2">
                  <c:v>237</c:v>
                </c:pt>
                <c:pt idx="3">
                  <c:v>188</c:v>
                </c:pt>
                <c:pt idx="4">
                  <c:v>114</c:v>
                </c:pt>
                <c:pt idx="5">
                  <c:v>203</c:v>
                </c:pt>
                <c:pt idx="6">
                  <c:v>159</c:v>
                </c:pt>
                <c:pt idx="7">
                  <c:v>92</c:v>
                </c:pt>
              </c:numCache>
            </c:numRef>
          </c:val>
          <c:extLst>
            <c:ext xmlns:c16="http://schemas.microsoft.com/office/drawing/2014/chart" uri="{C3380CC4-5D6E-409C-BE32-E72D297353CC}">
              <c16:uniqueId val="{0000000E-A4DF-4E70-9ABC-46A93592BA00}"/>
            </c:ext>
          </c:extLst>
        </c:ser>
        <c:ser>
          <c:idx val="3"/>
          <c:order val="3"/>
          <c:tx>
            <c:strRef>
              <c:f>Sheet1!$E$1</c:f>
              <c:strCache>
                <c:ptCount val="1"/>
                <c:pt idx="0">
                  <c:v>PSH</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Sheet1!$A$2:$A$9</c:f>
              <c:numCache>
                <c:formatCode>General</c:formatCode>
                <c:ptCount val="8"/>
                <c:pt idx="0">
                  <c:v>2016</c:v>
                </c:pt>
                <c:pt idx="1">
                  <c:v>2017</c:v>
                </c:pt>
                <c:pt idx="2">
                  <c:v>2018</c:v>
                </c:pt>
                <c:pt idx="3">
                  <c:v>2019</c:v>
                </c:pt>
                <c:pt idx="4">
                  <c:v>2020</c:v>
                </c:pt>
                <c:pt idx="5">
                  <c:v>2021</c:v>
                </c:pt>
                <c:pt idx="6">
                  <c:v>2022</c:v>
                </c:pt>
                <c:pt idx="7">
                  <c:v>2023</c:v>
                </c:pt>
              </c:numCache>
            </c:numRef>
          </c:cat>
          <c:val>
            <c:numRef>
              <c:f>Sheet1!$E$2:$E$9</c:f>
              <c:numCache>
                <c:formatCode>General</c:formatCode>
                <c:ptCount val="8"/>
                <c:pt idx="0">
                  <c:v>278</c:v>
                </c:pt>
                <c:pt idx="1">
                  <c:v>340</c:v>
                </c:pt>
                <c:pt idx="2">
                  <c:v>329</c:v>
                </c:pt>
                <c:pt idx="3">
                  <c:v>332</c:v>
                </c:pt>
                <c:pt idx="4">
                  <c:v>347</c:v>
                </c:pt>
                <c:pt idx="5">
                  <c:v>358</c:v>
                </c:pt>
                <c:pt idx="6">
                  <c:v>357</c:v>
                </c:pt>
                <c:pt idx="7">
                  <c:v>356</c:v>
                </c:pt>
              </c:numCache>
            </c:numRef>
          </c:val>
          <c:extLst>
            <c:ext xmlns:c16="http://schemas.microsoft.com/office/drawing/2014/chart" uri="{C3380CC4-5D6E-409C-BE32-E72D297353CC}">
              <c16:uniqueId val="{00000013-A4DF-4E70-9ABC-46A93592BA00}"/>
            </c:ext>
          </c:extLst>
        </c:ser>
        <c:ser>
          <c:idx val="4"/>
          <c:order val="4"/>
          <c:tx>
            <c:strRef>
              <c:f>Sheet1!$F$1</c:f>
              <c:strCache>
                <c:ptCount val="1"/>
                <c:pt idx="0">
                  <c:v>OPH</c:v>
                </c:pt>
              </c:strCache>
            </c:strRef>
          </c:tx>
          <c:spPr>
            <a:solidFill>
              <a:schemeClr val="accent5"/>
            </a:solidFill>
            <a:ln>
              <a:noFill/>
            </a:ln>
            <a:effectLst/>
            <a:sp3d/>
          </c:spPr>
          <c:invertIfNegative val="0"/>
          <c:dLbls>
            <c:dLbl>
              <c:idx val="6"/>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accent6"/>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B115-40B8-9ACF-F6D49AE565CC}"/>
                </c:ext>
              </c:extLst>
            </c:dLbl>
            <c:dLbl>
              <c:idx val="7"/>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accent6"/>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B115-40B8-9ACF-F6D49AE565CC}"/>
                </c:ext>
              </c:extLst>
            </c:dLbl>
            <c:spPr>
              <a:solidFill>
                <a:schemeClr val="accent6"/>
              </a:solid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accent6"/>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Sheet1!$A$2:$A$9</c:f>
              <c:numCache>
                <c:formatCode>General</c:formatCode>
                <c:ptCount val="8"/>
                <c:pt idx="0">
                  <c:v>2016</c:v>
                </c:pt>
                <c:pt idx="1">
                  <c:v>2017</c:v>
                </c:pt>
                <c:pt idx="2">
                  <c:v>2018</c:v>
                </c:pt>
                <c:pt idx="3">
                  <c:v>2019</c:v>
                </c:pt>
                <c:pt idx="4">
                  <c:v>2020</c:v>
                </c:pt>
                <c:pt idx="5">
                  <c:v>2021</c:v>
                </c:pt>
                <c:pt idx="6">
                  <c:v>2022</c:v>
                </c:pt>
                <c:pt idx="7">
                  <c:v>2023</c:v>
                </c:pt>
              </c:numCache>
            </c:numRef>
          </c:cat>
          <c:val>
            <c:numRef>
              <c:f>Sheet1!$F$2:$F$9</c:f>
              <c:numCache>
                <c:formatCode>General</c:formatCode>
                <c:ptCount val="8"/>
                <c:pt idx="6">
                  <c:v>253</c:v>
                </c:pt>
                <c:pt idx="7">
                  <c:v>316</c:v>
                </c:pt>
              </c:numCache>
            </c:numRef>
          </c:val>
          <c:extLst>
            <c:ext xmlns:c16="http://schemas.microsoft.com/office/drawing/2014/chart" uri="{C3380CC4-5D6E-409C-BE32-E72D297353CC}">
              <c16:uniqueId val="{00000000-4A26-41A8-9F4F-4677BF38D4F3}"/>
            </c:ext>
          </c:extLst>
        </c:ser>
        <c:dLbls>
          <c:showLegendKey val="0"/>
          <c:showVal val="1"/>
          <c:showCatName val="0"/>
          <c:showSerName val="0"/>
          <c:showPercent val="0"/>
          <c:showBubbleSize val="0"/>
        </c:dLbls>
        <c:gapWidth val="79"/>
        <c:shape val="box"/>
        <c:axId val="43623552"/>
        <c:axId val="43625088"/>
        <c:axId val="0"/>
      </c:bar3DChart>
      <c:catAx>
        <c:axId val="43623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accent6"/>
                </a:solidFill>
                <a:latin typeface="+mn-lt"/>
                <a:ea typeface="+mn-ea"/>
                <a:cs typeface="+mn-cs"/>
              </a:defRPr>
            </a:pPr>
            <a:endParaRPr lang="en-US"/>
          </a:p>
        </c:txPr>
        <c:crossAx val="43625088"/>
        <c:crosses val="autoZero"/>
        <c:auto val="1"/>
        <c:lblAlgn val="ctr"/>
        <c:lblOffset val="100"/>
        <c:noMultiLvlLbl val="0"/>
      </c:catAx>
      <c:valAx>
        <c:axId val="43625088"/>
        <c:scaling>
          <c:orientation val="minMax"/>
        </c:scaling>
        <c:delete val="1"/>
        <c:axPos val="l"/>
        <c:majorGridlines>
          <c:spPr>
            <a:ln w="3175" cap="flat" cmpd="sng" algn="ctr">
              <a:solidFill>
                <a:schemeClr val="accent1"/>
              </a:solidFill>
              <a:round/>
            </a:ln>
            <a:effectLst/>
          </c:spPr>
        </c:majorGridlines>
        <c:numFmt formatCode="General" sourceLinked="1"/>
        <c:majorTickMark val="none"/>
        <c:minorTickMark val="none"/>
        <c:tickLblPos val="nextTo"/>
        <c:crossAx val="43623552"/>
        <c:crosses val="autoZero"/>
        <c:crossBetween val="between"/>
      </c:valAx>
      <c:spPr>
        <a:noFill/>
        <a:ln>
          <a:solidFill>
            <a:schemeClr val="accent6"/>
          </a:solidFill>
        </a:ln>
        <a:effectLst/>
      </c:spPr>
    </c:plotArea>
    <c:legend>
      <c:legendPos val="t"/>
      <c:layout>
        <c:manualLayout>
          <c:xMode val="edge"/>
          <c:yMode val="edge"/>
          <c:x val="0.35181135317852807"/>
          <c:y val="0.92936013656837735"/>
          <c:w val="0.28947424487682266"/>
          <c:h val="6.81790696143107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accent6"/>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RRH</c:v>
                </c:pt>
              </c:strCache>
            </c:strRef>
          </c:tx>
          <c:invertIfNegative val="0"/>
          <c:dLbls>
            <c:dLbl>
              <c:idx val="0"/>
              <c:layout>
                <c:manualLayout>
                  <c:x val="-3.5237545188667473E-2"/>
                  <c:y val="3.714875414193983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567-4353-95D6-A132473ABC3A}"/>
                </c:ext>
              </c:extLst>
            </c:dLbl>
            <c:dLbl>
              <c:idx val="1"/>
              <c:layout>
                <c:manualLayout>
                  <c:x val="-4.4379875927968354E-2"/>
                  <c:y val="3.714875414193915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567-4353-95D6-A132473ABC3A}"/>
                </c:ext>
              </c:extLst>
            </c:dLbl>
            <c:dLbl>
              <c:idx val="2"/>
              <c:layout>
                <c:manualLayout>
                  <c:x val="-4.4619818983706698E-2"/>
                  <c:y val="1.114462624258194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567-4353-95D6-A132473ABC3A}"/>
                </c:ext>
              </c:extLst>
            </c:dLbl>
            <c:dLbl>
              <c:idx val="3"/>
              <c:layout>
                <c:manualLayout>
                  <c:x val="-4.4619818983706698E-2"/>
                  <c:y val="-3.714875414194051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567-4353-95D6-A132473ABC3A}"/>
                </c:ext>
              </c:extLst>
            </c:dLbl>
            <c:dLbl>
              <c:idx val="4"/>
              <c:layout>
                <c:manualLayout>
                  <c:x val="-4.8978819240431175E-2"/>
                  <c:y val="-7.429750828387966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C2E-4336-8BAD-537F187C66EA}"/>
                </c:ext>
              </c:extLst>
            </c:dLbl>
            <c:dLbl>
              <c:idx val="5"/>
              <c:layout>
                <c:manualLayout>
                  <c:x val="-4.8978819240431272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C2E-4336-8BAD-537F187C66EA}"/>
                </c:ext>
              </c:extLst>
            </c:dLbl>
            <c:dLbl>
              <c:idx val="6"/>
              <c:layout>
                <c:manualLayout>
                  <c:x val="-4.3683811754979159E-2"/>
                  <c:y val="-2.228925248516396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033-44A2-B8C9-5DE766FACAFF}"/>
                </c:ext>
              </c:extLst>
            </c:dLbl>
            <c:dLbl>
              <c:idx val="7"/>
              <c:layout>
                <c:manualLayout>
                  <c:x val="-3.4417548655438127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C41-4B94-84BB-7EE5134C7932}"/>
                </c:ext>
              </c:extLst>
            </c:dLbl>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Sheet1!$A$2:$A$9</c:f>
              <c:numCache>
                <c:formatCode>General</c:formatCode>
                <c:ptCount val="8"/>
                <c:pt idx="0">
                  <c:v>2016</c:v>
                </c:pt>
                <c:pt idx="1">
                  <c:v>2017</c:v>
                </c:pt>
                <c:pt idx="2">
                  <c:v>2018</c:v>
                </c:pt>
                <c:pt idx="3">
                  <c:v>2019</c:v>
                </c:pt>
                <c:pt idx="4">
                  <c:v>2020</c:v>
                </c:pt>
                <c:pt idx="5">
                  <c:v>2021</c:v>
                </c:pt>
                <c:pt idx="6">
                  <c:v>2022</c:v>
                </c:pt>
                <c:pt idx="7">
                  <c:v>2023</c:v>
                </c:pt>
              </c:numCache>
            </c:numRef>
          </c:cat>
          <c:val>
            <c:numRef>
              <c:f>Sheet1!$B$2:$B$9</c:f>
              <c:numCache>
                <c:formatCode>General</c:formatCode>
                <c:ptCount val="8"/>
                <c:pt idx="0">
                  <c:v>93</c:v>
                </c:pt>
                <c:pt idx="1">
                  <c:v>141</c:v>
                </c:pt>
                <c:pt idx="2">
                  <c:v>237</c:v>
                </c:pt>
                <c:pt idx="3">
                  <c:v>188</c:v>
                </c:pt>
                <c:pt idx="4">
                  <c:v>114</c:v>
                </c:pt>
                <c:pt idx="5">
                  <c:v>203</c:v>
                </c:pt>
                <c:pt idx="6">
                  <c:v>159</c:v>
                </c:pt>
                <c:pt idx="7">
                  <c:v>92</c:v>
                </c:pt>
              </c:numCache>
            </c:numRef>
          </c:val>
          <c:extLst>
            <c:ext xmlns:c16="http://schemas.microsoft.com/office/drawing/2014/chart" uri="{C3380CC4-5D6E-409C-BE32-E72D297353CC}">
              <c16:uniqueId val="{00000004-0567-4353-95D6-A132473ABC3A}"/>
            </c:ext>
          </c:extLst>
        </c:ser>
        <c:ser>
          <c:idx val="1"/>
          <c:order val="1"/>
          <c:tx>
            <c:strRef>
              <c:f>Sheet1!$C$1</c:f>
              <c:strCache>
                <c:ptCount val="1"/>
                <c:pt idx="0">
                  <c:v>PSH</c:v>
                </c:pt>
              </c:strCache>
            </c:strRef>
          </c:tx>
          <c:invertIfNegative val="0"/>
          <c:dLbls>
            <c:dLbl>
              <c:idx val="0"/>
              <c:layout>
                <c:manualLayout>
                  <c:x val="-4.0888506425356103E-2"/>
                  <c:y val="-1.485950165677593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567-4353-95D6-A132473ABC3A}"/>
                </c:ext>
              </c:extLst>
            </c:dLbl>
            <c:dLbl>
              <c:idx val="1"/>
              <c:layout>
                <c:manualLayout>
                  <c:x val="-4.173237218524229E-2"/>
                  <c:y val="7.429750828387897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0567-4353-95D6-A132473ABC3A}"/>
                </c:ext>
              </c:extLst>
            </c:dLbl>
            <c:dLbl>
              <c:idx val="2"/>
              <c:layout>
                <c:manualLayout>
                  <c:x val="-3.9804749725946879E-2"/>
                  <c:y val="1.3002063949678941E-2"/>
                </c:manualLayout>
              </c:layout>
              <c:spPr>
                <a:noFill/>
                <a:ln>
                  <a:noFill/>
                </a:ln>
                <a:effectLst/>
              </c:spPr>
              <c:txPr>
                <a:bodyPr wrap="square" lIns="38100" tIns="19050" rIns="38100" bIns="19050" anchor="ctr">
                  <a:noAutofit/>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6.2712692789606936E-2"/>
                      <c:h val="8.1634533481850347E-2"/>
                    </c:manualLayout>
                  </c15:layout>
                </c:ext>
                <c:ext xmlns:c16="http://schemas.microsoft.com/office/drawing/2014/chart" uri="{C3380CC4-5D6E-409C-BE32-E72D297353CC}">
                  <c16:uniqueId val="{00000007-0567-4353-95D6-A132473ABC3A}"/>
                </c:ext>
              </c:extLst>
            </c:dLbl>
            <c:dLbl>
              <c:idx val="3"/>
              <c:layout>
                <c:manualLayout>
                  <c:x val="-4.1790429649206796E-2"/>
                  <c:y val="-1.8574377070970597E-3"/>
                </c:manualLayout>
              </c:layout>
              <c:spPr>
                <a:noFill/>
                <a:ln>
                  <a:noFill/>
                </a:ln>
                <a:effectLst/>
              </c:spPr>
              <c:txPr>
                <a:bodyPr wrap="square" lIns="38100" tIns="19050" rIns="38100" bIns="19050" anchor="ctr">
                  <a:noAutofit/>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8741437175517941E-2"/>
                      <c:h val="9.6494035138626283E-2"/>
                    </c:manualLayout>
                  </c15:layout>
                </c:ext>
                <c:ext xmlns:c16="http://schemas.microsoft.com/office/drawing/2014/chart" uri="{C3380CC4-5D6E-409C-BE32-E72D297353CC}">
                  <c16:uniqueId val="{00000008-0567-4353-95D6-A132473ABC3A}"/>
                </c:ext>
              </c:extLst>
            </c:dLbl>
            <c:dLbl>
              <c:idx val="4"/>
              <c:layout>
                <c:manualLayout>
                  <c:x val="-4.3683811754979159E-2"/>
                  <c:y val="-1.114462624258194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C2E-4336-8BAD-537F187C66EA}"/>
                </c:ext>
              </c:extLst>
            </c:dLbl>
            <c:dLbl>
              <c:idx val="5"/>
              <c:layout>
                <c:manualLayout>
                  <c:x val="-3.971255614089024E-2"/>
                  <c:y val="1.485950165677593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C2E-4336-8BAD-537F187C66EA}"/>
                </c:ext>
              </c:extLst>
            </c:dLbl>
            <c:dLbl>
              <c:idx val="6"/>
              <c:layout>
                <c:manualLayout>
                  <c:x val="-4.3683811754979159E-2"/>
                  <c:y val="-7.429750828387966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033-44A2-B8C9-5DE766FACAFF}"/>
                </c:ext>
              </c:extLst>
            </c:dLbl>
            <c:dLbl>
              <c:idx val="7"/>
              <c:layout>
                <c:manualLayout>
                  <c:x val="-4.3683811754979256E-2"/>
                  <c:y val="1.857437707096984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C41-4B94-84BB-7EE5134C7932}"/>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Sheet1!$A$2:$A$9</c:f>
              <c:numCache>
                <c:formatCode>General</c:formatCode>
                <c:ptCount val="8"/>
                <c:pt idx="0">
                  <c:v>2016</c:v>
                </c:pt>
                <c:pt idx="1">
                  <c:v>2017</c:v>
                </c:pt>
                <c:pt idx="2">
                  <c:v>2018</c:v>
                </c:pt>
                <c:pt idx="3">
                  <c:v>2019</c:v>
                </c:pt>
                <c:pt idx="4">
                  <c:v>2020</c:v>
                </c:pt>
                <c:pt idx="5">
                  <c:v>2021</c:v>
                </c:pt>
                <c:pt idx="6">
                  <c:v>2022</c:v>
                </c:pt>
                <c:pt idx="7">
                  <c:v>2023</c:v>
                </c:pt>
              </c:numCache>
            </c:numRef>
          </c:cat>
          <c:val>
            <c:numRef>
              <c:f>Sheet1!$C$2:$C$9</c:f>
              <c:numCache>
                <c:formatCode>General</c:formatCode>
                <c:ptCount val="8"/>
                <c:pt idx="0">
                  <c:v>274</c:v>
                </c:pt>
                <c:pt idx="1">
                  <c:v>331</c:v>
                </c:pt>
                <c:pt idx="2">
                  <c:v>327</c:v>
                </c:pt>
                <c:pt idx="3">
                  <c:v>321</c:v>
                </c:pt>
                <c:pt idx="4">
                  <c:v>342</c:v>
                </c:pt>
                <c:pt idx="5">
                  <c:v>356</c:v>
                </c:pt>
                <c:pt idx="6">
                  <c:v>355</c:v>
                </c:pt>
                <c:pt idx="7">
                  <c:v>346</c:v>
                </c:pt>
              </c:numCache>
            </c:numRef>
          </c:val>
          <c:extLst>
            <c:ext xmlns:c16="http://schemas.microsoft.com/office/drawing/2014/chart" uri="{C3380CC4-5D6E-409C-BE32-E72D297353CC}">
              <c16:uniqueId val="{00000009-0567-4353-95D6-A132473ABC3A}"/>
            </c:ext>
          </c:extLst>
        </c:ser>
        <c:dLbls>
          <c:showLegendKey val="0"/>
          <c:showVal val="0"/>
          <c:showCatName val="0"/>
          <c:showSerName val="0"/>
          <c:showPercent val="0"/>
          <c:showBubbleSize val="0"/>
        </c:dLbls>
        <c:gapWidth val="150"/>
        <c:shape val="box"/>
        <c:axId val="31513984"/>
        <c:axId val="31652096"/>
        <c:axId val="0"/>
      </c:bar3DChart>
      <c:catAx>
        <c:axId val="31513984"/>
        <c:scaling>
          <c:orientation val="minMax"/>
        </c:scaling>
        <c:delete val="0"/>
        <c:axPos val="b"/>
        <c:numFmt formatCode="General" sourceLinked="1"/>
        <c:majorTickMark val="out"/>
        <c:minorTickMark val="none"/>
        <c:tickLblPos val="nextTo"/>
        <c:crossAx val="31652096"/>
        <c:crosses val="autoZero"/>
        <c:auto val="1"/>
        <c:lblAlgn val="ctr"/>
        <c:lblOffset val="100"/>
        <c:noMultiLvlLbl val="0"/>
      </c:catAx>
      <c:valAx>
        <c:axId val="31652096"/>
        <c:scaling>
          <c:orientation val="minMax"/>
        </c:scaling>
        <c:delete val="0"/>
        <c:axPos val="l"/>
        <c:majorGridlines/>
        <c:numFmt formatCode="General" sourceLinked="1"/>
        <c:majorTickMark val="out"/>
        <c:minorTickMark val="none"/>
        <c:tickLblPos val="nextTo"/>
        <c:crossAx val="31513984"/>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064"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2142D99-5CE0-4CBE-AFDF-F95238A1CF25}" type="datetimeFigureOut">
              <a:rPr lang="en-US" smtClean="0"/>
              <a:t>6/9/2023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B57C789-7778-4E3E-8BCE-C006220EA0EE}" type="slidenum">
              <a:rPr lang="en-US" smtClean="0"/>
              <a:t>‹#›</a:t>
            </a:fld>
            <a:endParaRPr lang="en-US"/>
          </a:p>
        </p:txBody>
      </p:sp>
    </p:spTree>
    <p:extLst>
      <p:ext uri="{BB962C8B-B14F-4D97-AF65-F5344CB8AC3E}">
        <p14:creationId xmlns:p14="http://schemas.microsoft.com/office/powerpoint/2010/main" val="1381687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3CE78D9-6E1D-492A-8DBF-E97F32F5147E}" type="datetimeFigureOut">
              <a:rPr lang="en-US" smtClean="0"/>
              <a:t>6/9/2023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AA8F168-80DD-40EC-838C-5DBF0539E141}" type="slidenum">
              <a:rPr lang="en-US" smtClean="0"/>
              <a:t>‹#›</a:t>
            </a:fld>
            <a:endParaRPr lang="en-US"/>
          </a:p>
        </p:txBody>
      </p:sp>
    </p:spTree>
    <p:extLst>
      <p:ext uri="{BB962C8B-B14F-4D97-AF65-F5344CB8AC3E}">
        <p14:creationId xmlns:p14="http://schemas.microsoft.com/office/powerpoint/2010/main" val="1726286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smtClean="0"/>
              <a:t>1</a:t>
            </a:r>
            <a:r>
              <a:rPr lang="en-US" baseline="0" dirty="0" smtClean="0"/>
              <a:t>Another</a:t>
            </a:r>
            <a:r>
              <a:rPr lang="en-US" dirty="0" smtClean="0"/>
              <a:t> </a:t>
            </a:r>
            <a:r>
              <a:rPr lang="en-US" baseline="0" dirty="0" smtClean="0"/>
              <a:t>reporting</a:t>
            </a:r>
            <a:r>
              <a:rPr lang="en-US" dirty="0" smtClean="0"/>
              <a:t> category is “Other Permanent Housing” that is dedicated for use or occupancy by formerly homeless people. Durham has not reported any housing in this category in previous years, but in 2023 we reported 68 Emergency Housing Vouchers issued to the Durham Housing Authority funded by the 2021 American Rescue Plan, 182 Housing Choice Vouchers dedicated by the Durham Housing Authority for households referred by the Durham Continuum of Care, and three housing units operated by Housing for New Hope and funded by Alliance Health. </a:t>
            </a:r>
          </a:p>
          <a:p>
            <a:endParaRPr lang="en-US" baseline="0" dirty="0"/>
          </a:p>
          <a:p>
            <a:r>
              <a:rPr lang="en-US" dirty="0" smtClean="0"/>
              <a:t>Total housing inventory by year: </a:t>
            </a:r>
          </a:p>
          <a:p>
            <a:r>
              <a:rPr lang="en-US" baseline="0" dirty="0" smtClean="0"/>
              <a:t>2016=704 beds</a:t>
            </a:r>
          </a:p>
          <a:p>
            <a:r>
              <a:rPr lang="en-US" dirty="0" smtClean="0"/>
              <a:t>2017=801 beds</a:t>
            </a:r>
          </a:p>
          <a:p>
            <a:r>
              <a:rPr lang="en-US" baseline="0" dirty="0" smtClean="0"/>
              <a:t>2018=886 beds</a:t>
            </a:r>
          </a:p>
          <a:p>
            <a:r>
              <a:rPr lang="en-US" dirty="0" smtClean="0"/>
              <a:t>2019=849 beds</a:t>
            </a:r>
          </a:p>
          <a:p>
            <a:r>
              <a:rPr lang="en-US" baseline="0" dirty="0" smtClean="0"/>
              <a:t>2020=757</a:t>
            </a:r>
            <a:r>
              <a:rPr lang="en-US" dirty="0" smtClean="0"/>
              <a:t> beds</a:t>
            </a:r>
            <a:endParaRPr lang="en-US" baseline="0" dirty="0" smtClean="0"/>
          </a:p>
          <a:p>
            <a:r>
              <a:rPr lang="en-US" dirty="0" smtClean="0"/>
              <a:t>2021=867 beds</a:t>
            </a:r>
          </a:p>
          <a:p>
            <a:r>
              <a:rPr lang="en-US" baseline="0" dirty="0" smtClean="0"/>
              <a:t>2023=832 beds </a:t>
            </a:r>
          </a:p>
        </p:txBody>
      </p:sp>
      <p:sp>
        <p:nvSpPr>
          <p:cNvPr id="4" name="Slide Number Placeholder 3"/>
          <p:cNvSpPr>
            <a:spLocks noGrp="1"/>
          </p:cNvSpPr>
          <p:nvPr>
            <p:ph type="sldNum" sz="quarter" idx="10"/>
          </p:nvPr>
        </p:nvSpPr>
        <p:spPr/>
        <p:txBody>
          <a:bodyPr/>
          <a:lstStyle/>
          <a:p>
            <a:fld id="{4AA8F168-80DD-40EC-838C-5DBF0539E141}" type="slidenum">
              <a:rPr lang="en-US" smtClean="0"/>
              <a:t>1</a:t>
            </a:fld>
            <a:endParaRPr lang="en-US" dirty="0"/>
          </a:p>
        </p:txBody>
      </p:sp>
    </p:spTree>
    <p:extLst>
      <p:ext uri="{BB962C8B-B14F-4D97-AF65-F5344CB8AC3E}">
        <p14:creationId xmlns:p14="http://schemas.microsoft.com/office/powerpoint/2010/main" val="19956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smtClean="0"/>
              <a:t>1</a:t>
            </a:r>
            <a:r>
              <a:rPr lang="en-US" dirty="0" smtClean="0"/>
              <a:t>Remember,</a:t>
            </a:r>
            <a:r>
              <a:rPr lang="en-US" baseline="0" dirty="0" smtClean="0"/>
              <a:t> these numbers are of formerly homeless people now permanently housed in housing dedicated for formerly homeless people. </a:t>
            </a:r>
          </a:p>
          <a:p>
            <a:r>
              <a:rPr lang="en-US" baseline="0" dirty="0" smtClean="0"/>
              <a:t>A substantial portion of the people in PSH are veterans and their families who have HUD-VASH vouchers. </a:t>
            </a:r>
          </a:p>
          <a:p>
            <a:r>
              <a:rPr lang="en-US" baseline="0" dirty="0" smtClean="0"/>
              <a:t>RRH utilization has been fluctuated over the last five years. </a:t>
            </a:r>
            <a:endParaRPr lang="en-US" dirty="0"/>
          </a:p>
        </p:txBody>
      </p:sp>
      <p:sp>
        <p:nvSpPr>
          <p:cNvPr id="4" name="Slide Number Placeholder 3"/>
          <p:cNvSpPr>
            <a:spLocks noGrp="1"/>
          </p:cNvSpPr>
          <p:nvPr>
            <p:ph type="sldNum" sz="quarter" idx="10"/>
          </p:nvPr>
        </p:nvSpPr>
        <p:spPr/>
        <p:txBody>
          <a:bodyPr/>
          <a:lstStyle/>
          <a:p>
            <a:fld id="{4AA8F168-80DD-40EC-838C-5DBF0539E141}" type="slidenum">
              <a:rPr lang="en-US" smtClean="0"/>
              <a:t>2</a:t>
            </a:fld>
            <a:endParaRPr lang="en-US" dirty="0"/>
          </a:p>
        </p:txBody>
      </p:sp>
    </p:spTree>
    <p:extLst>
      <p:ext uri="{BB962C8B-B14F-4D97-AF65-F5344CB8AC3E}">
        <p14:creationId xmlns:p14="http://schemas.microsoft.com/office/powerpoint/2010/main" val="40280337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pic>
        <p:nvPicPr>
          <p:cNvPr id="11" name="Picture 10" descr="City of Durham_Program Logos &amp; Logo Lockups Seperate_PMS-1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9347" y="1389729"/>
            <a:ext cx="7282135" cy="1203935"/>
          </a:xfrm>
          <a:prstGeom prst="rect">
            <a:avLst/>
          </a:prstGeom>
        </p:spPr>
      </p:pic>
      <p:sp>
        <p:nvSpPr>
          <p:cNvPr id="6" name="Rectangle 5"/>
          <p:cNvSpPr/>
          <p:nvPr userDrawn="1"/>
        </p:nvSpPr>
        <p:spPr>
          <a:xfrm>
            <a:off x="0" y="3767137"/>
            <a:ext cx="9144000" cy="1376363"/>
          </a:xfrm>
          <a:prstGeom prst="rect">
            <a:avLst/>
          </a:prstGeom>
          <a:solidFill>
            <a:schemeClr val="accent6">
              <a:lumMod val="10000"/>
              <a:lumOff val="90000"/>
            </a:schemeClr>
          </a:solid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85802" y="3984047"/>
            <a:ext cx="7772400" cy="458051"/>
          </a:xfrm>
        </p:spPr>
        <p:txBody>
          <a:bodyPr>
            <a:noAutofit/>
          </a:bodyPr>
          <a:lstStyle>
            <a:lvl1pPr>
              <a:defRPr sz="4000" baseline="0">
                <a:solidFill>
                  <a:schemeClr val="accent1"/>
                </a:solidFill>
              </a:defRPr>
            </a:lvl1pPr>
          </a:lstStyle>
          <a:p>
            <a:r>
              <a:rPr lang="en-US" dirty="0" smtClean="0"/>
              <a:t>Presentation Name</a:t>
            </a:r>
            <a:endParaRPr lang="en-US" dirty="0"/>
          </a:p>
        </p:txBody>
      </p:sp>
      <p:sp>
        <p:nvSpPr>
          <p:cNvPr id="3" name="Subtitle 2"/>
          <p:cNvSpPr>
            <a:spLocks noGrp="1"/>
          </p:cNvSpPr>
          <p:nvPr>
            <p:ph type="subTitle" idx="1" hasCustomPrompt="1"/>
          </p:nvPr>
        </p:nvSpPr>
        <p:spPr>
          <a:xfrm>
            <a:off x="682630" y="4452079"/>
            <a:ext cx="7772400" cy="452663"/>
          </a:xfrm>
        </p:spPr>
        <p:txBody>
          <a:bodyPr>
            <a:normAutofit/>
          </a:bodyPr>
          <a:lstStyle>
            <a:lvl1pPr marL="0" indent="0" algn="ctr">
              <a:buNone/>
              <a:defRPr sz="2800">
                <a:solidFill>
                  <a:srgbClr val="14131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Subject Line</a:t>
            </a:r>
            <a:endParaRPr lang="en-US" dirty="0"/>
          </a:p>
        </p:txBody>
      </p:sp>
    </p:spTree>
    <p:extLst>
      <p:ext uri="{BB962C8B-B14F-4D97-AF65-F5344CB8AC3E}">
        <p14:creationId xmlns:p14="http://schemas.microsoft.com/office/powerpoint/2010/main" val="340944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11438"/>
            <a:ext cx="8229600" cy="857250"/>
          </a:xfrm>
        </p:spPr>
        <p:txBody>
          <a:bodyPr>
            <a:normAutofit/>
          </a:bodyPr>
          <a:lstStyle>
            <a:lvl1pPr>
              <a:defRPr sz="3200">
                <a:solidFill>
                  <a:schemeClr val="tx1"/>
                </a:solidFill>
              </a:defRPr>
            </a:lvl1pPr>
          </a:lstStyle>
          <a:p>
            <a:r>
              <a:rPr lang="en-US" dirty="0" smtClean="0"/>
              <a:t>Section Title Here</a:t>
            </a:r>
            <a:endParaRPr lang="en-US" dirty="0"/>
          </a:p>
        </p:txBody>
      </p:sp>
      <p:sp>
        <p:nvSpPr>
          <p:cNvPr id="3" name="Text Placeholder 2"/>
          <p:cNvSpPr>
            <a:spLocks noGrp="1"/>
          </p:cNvSpPr>
          <p:nvPr>
            <p:ph type="body" idx="1" hasCustomPrompt="1"/>
          </p:nvPr>
        </p:nvSpPr>
        <p:spPr>
          <a:xfrm>
            <a:off x="4758673" y="2144807"/>
            <a:ext cx="3928130" cy="1786949"/>
          </a:xfrm>
        </p:spPr>
        <p:txBody>
          <a:bodyPr anchor="t">
            <a:normAutofit/>
          </a:bodyPr>
          <a:lstStyle>
            <a:lvl1pPr marL="0" indent="0">
              <a:buNone/>
              <a:defRPr sz="1800" b="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Body Copy</a:t>
            </a:r>
          </a:p>
          <a:p>
            <a:pPr lvl="0"/>
            <a:r>
              <a:rPr lang="en-US" dirty="0" smtClean="0"/>
              <a:t>Sample Text</a:t>
            </a:r>
          </a:p>
        </p:txBody>
      </p:sp>
      <p:sp>
        <p:nvSpPr>
          <p:cNvPr id="5" name="Text Placeholder 4"/>
          <p:cNvSpPr>
            <a:spLocks noGrp="1"/>
          </p:cNvSpPr>
          <p:nvPr>
            <p:ph type="body" sz="quarter" idx="3" hasCustomPrompt="1"/>
          </p:nvPr>
        </p:nvSpPr>
        <p:spPr>
          <a:xfrm>
            <a:off x="4757085" y="1509749"/>
            <a:ext cx="3929673"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Header</a:t>
            </a:r>
          </a:p>
        </p:txBody>
      </p:sp>
      <p:sp>
        <p:nvSpPr>
          <p:cNvPr id="14" name="Content Placeholder 5"/>
          <p:cNvSpPr>
            <a:spLocks noGrp="1"/>
          </p:cNvSpPr>
          <p:nvPr>
            <p:ph sz="quarter" idx="12"/>
          </p:nvPr>
        </p:nvSpPr>
        <p:spPr>
          <a:xfrm>
            <a:off x="457201" y="1506567"/>
            <a:ext cx="1908567" cy="118309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endParaRPr lang="en-US" dirty="0"/>
          </a:p>
        </p:txBody>
      </p:sp>
      <p:sp>
        <p:nvSpPr>
          <p:cNvPr id="15" name="Content Placeholder 5"/>
          <p:cNvSpPr>
            <a:spLocks noGrp="1"/>
          </p:cNvSpPr>
          <p:nvPr>
            <p:ph sz="quarter" idx="13"/>
          </p:nvPr>
        </p:nvSpPr>
        <p:spPr>
          <a:xfrm>
            <a:off x="2465382" y="1506567"/>
            <a:ext cx="1908567" cy="118309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endParaRPr lang="en-US" dirty="0"/>
          </a:p>
        </p:txBody>
      </p:sp>
      <p:sp>
        <p:nvSpPr>
          <p:cNvPr id="16" name="Content Placeholder 5"/>
          <p:cNvSpPr>
            <a:spLocks noGrp="1"/>
          </p:cNvSpPr>
          <p:nvPr>
            <p:ph sz="quarter" idx="14"/>
          </p:nvPr>
        </p:nvSpPr>
        <p:spPr>
          <a:xfrm>
            <a:off x="457203" y="2767344"/>
            <a:ext cx="1908567" cy="118309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endParaRPr lang="en-US" dirty="0"/>
          </a:p>
        </p:txBody>
      </p:sp>
      <p:sp>
        <p:nvSpPr>
          <p:cNvPr id="17" name="Content Placeholder 5"/>
          <p:cNvSpPr>
            <a:spLocks noGrp="1"/>
          </p:cNvSpPr>
          <p:nvPr>
            <p:ph sz="quarter" idx="15"/>
          </p:nvPr>
        </p:nvSpPr>
        <p:spPr>
          <a:xfrm>
            <a:off x="2465382" y="2767344"/>
            <a:ext cx="1908567" cy="118309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endParaRPr lang="en-US" dirty="0"/>
          </a:p>
        </p:txBody>
      </p:sp>
      <p:pic>
        <p:nvPicPr>
          <p:cNvPr id="18" name="Picture 17" descr="City of Durham_Program Logos &amp; Logo Lockups Seperate_PMS-1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864" y="4458069"/>
            <a:ext cx="2599959" cy="429844"/>
          </a:xfrm>
          <a:prstGeom prst="rect">
            <a:avLst/>
          </a:prstGeom>
        </p:spPr>
      </p:pic>
      <p:pic>
        <p:nvPicPr>
          <p:cNvPr id="19" name="Picture 18" descr="City of Durham_Postcard Icons 2.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93800" y="4750609"/>
            <a:ext cx="917449" cy="167640"/>
          </a:xfrm>
          <a:prstGeom prst="rect">
            <a:avLst/>
          </a:prstGeom>
        </p:spPr>
      </p:pic>
      <p:sp>
        <p:nvSpPr>
          <p:cNvPr id="20" name="Rectangle 19"/>
          <p:cNvSpPr/>
          <p:nvPr userDrawn="1"/>
        </p:nvSpPr>
        <p:spPr>
          <a:xfrm>
            <a:off x="6041200" y="4714869"/>
            <a:ext cx="1828800" cy="228600"/>
          </a:xfrm>
          <a:prstGeom prst="rect">
            <a:avLst/>
          </a:prstGeom>
        </p:spPr>
        <p:txBody>
          <a:bodyPr wrap="square" lIns="0" rIns="0">
            <a:noAutofit/>
          </a:bodyPr>
          <a:lstStyle/>
          <a:p>
            <a:pPr marL="1588">
              <a:lnSpc>
                <a:spcPct val="100000"/>
              </a:lnSpc>
              <a:spcBef>
                <a:spcPts val="5"/>
              </a:spcBef>
              <a:tabLst/>
            </a:pPr>
            <a:r>
              <a:rPr lang="en-US" sz="1000" dirty="0">
                <a:solidFill>
                  <a:srgbClr val="00467F"/>
                </a:solidFill>
                <a:cs typeface="Calibri"/>
              </a:rPr>
              <a:t>Follow Us</a:t>
            </a:r>
            <a:r>
              <a:rPr lang="en-US" sz="1000" spc="114" dirty="0">
                <a:solidFill>
                  <a:srgbClr val="00467F"/>
                </a:solidFill>
                <a:cs typeface="Calibri"/>
              </a:rPr>
              <a:t> </a:t>
            </a:r>
            <a:r>
              <a:rPr lang="en-US" sz="1000" spc="5" dirty="0">
                <a:solidFill>
                  <a:srgbClr val="00467F"/>
                </a:solidFill>
                <a:cs typeface="Calibri"/>
              </a:rPr>
              <a:t>@</a:t>
            </a:r>
            <a:r>
              <a:rPr lang="en-US" sz="1000" b="1" spc="5" dirty="0" err="1">
                <a:solidFill>
                  <a:srgbClr val="00467F"/>
                </a:solidFill>
                <a:cs typeface="Calibri"/>
              </a:rPr>
              <a:t>CityofDurhamNC</a:t>
            </a:r>
            <a:endParaRPr lang="en-US" sz="1000" dirty="0">
              <a:cs typeface="Calibri"/>
            </a:endParaRPr>
          </a:p>
        </p:txBody>
      </p:sp>
      <p:sp>
        <p:nvSpPr>
          <p:cNvPr id="21" name="Rectangle 20"/>
          <p:cNvSpPr/>
          <p:nvPr userDrawn="1"/>
        </p:nvSpPr>
        <p:spPr>
          <a:xfrm>
            <a:off x="3490601" y="4714869"/>
            <a:ext cx="766980" cy="228600"/>
          </a:xfrm>
          <a:prstGeom prst="rect">
            <a:avLst/>
          </a:prstGeom>
        </p:spPr>
        <p:txBody>
          <a:bodyPr wrap="square" lIns="0" rIns="0">
            <a:noAutofit/>
          </a:bodyPr>
          <a:lstStyle/>
          <a:p>
            <a:pPr marL="1588" algn="ctr">
              <a:lnSpc>
                <a:spcPct val="100000"/>
              </a:lnSpc>
              <a:spcBef>
                <a:spcPts val="5"/>
              </a:spcBef>
              <a:tabLst/>
            </a:pPr>
            <a:r>
              <a:rPr lang="en-US" sz="1000" dirty="0" smtClean="0">
                <a:solidFill>
                  <a:srgbClr val="00467F"/>
                </a:solidFill>
                <a:cs typeface="Calibri"/>
              </a:rPr>
              <a:t>919.560.4570</a:t>
            </a:r>
            <a:endParaRPr lang="en-US" sz="1000" dirty="0">
              <a:cs typeface="Calibri"/>
            </a:endParaRPr>
          </a:p>
        </p:txBody>
      </p:sp>
      <p:sp>
        <p:nvSpPr>
          <p:cNvPr id="22" name="Rectangle 21"/>
          <p:cNvSpPr/>
          <p:nvPr userDrawn="1"/>
        </p:nvSpPr>
        <p:spPr>
          <a:xfrm>
            <a:off x="4722359" y="4714869"/>
            <a:ext cx="854062" cy="228600"/>
          </a:xfrm>
          <a:prstGeom prst="rect">
            <a:avLst/>
          </a:prstGeom>
        </p:spPr>
        <p:txBody>
          <a:bodyPr wrap="square" lIns="0" rIns="0">
            <a:noAutofit/>
          </a:bodyPr>
          <a:lstStyle/>
          <a:p>
            <a:pPr marL="1588" marR="0" indent="0" algn="ctr" defTabSz="457200" rtl="0" eaLnBrk="1" fontAlgn="auto" latinLnBrk="0" hangingPunct="1">
              <a:lnSpc>
                <a:spcPct val="100000"/>
              </a:lnSpc>
              <a:spcBef>
                <a:spcPts val="5"/>
              </a:spcBef>
              <a:spcAft>
                <a:spcPts val="0"/>
              </a:spcAft>
              <a:buClrTx/>
              <a:buSzTx/>
              <a:buFontTx/>
              <a:buNone/>
              <a:tabLst/>
              <a:defRPr/>
            </a:pPr>
            <a:r>
              <a:rPr lang="en-US" sz="1000" b="1" spc="-5" dirty="0" err="1" smtClean="0">
                <a:solidFill>
                  <a:srgbClr val="EF3D42"/>
                </a:solidFill>
                <a:latin typeface="+mn-lt"/>
                <a:cs typeface="Calibri"/>
              </a:rPr>
              <a:t>DurhamNC.gov</a:t>
            </a:r>
            <a:endParaRPr lang="en-US" sz="1000" dirty="0" smtClean="0">
              <a:latin typeface="+mn-lt"/>
              <a:cs typeface="Calibri"/>
            </a:endParaRPr>
          </a:p>
        </p:txBody>
      </p:sp>
      <p:cxnSp>
        <p:nvCxnSpPr>
          <p:cNvPr id="23" name="Straight Connector 22"/>
          <p:cNvCxnSpPr/>
          <p:nvPr userDrawn="1"/>
        </p:nvCxnSpPr>
        <p:spPr>
          <a:xfrm>
            <a:off x="3258210"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4489970"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userDrawn="1"/>
        </p:nvCxnSpPr>
        <p:spPr>
          <a:xfrm>
            <a:off x="5808812"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97037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14" name="Content Placeholder 5"/>
          <p:cNvSpPr>
            <a:spLocks noGrp="1"/>
          </p:cNvSpPr>
          <p:nvPr>
            <p:ph sz="quarter" idx="12" hasCustomPrompt="1"/>
          </p:nvPr>
        </p:nvSpPr>
        <p:spPr>
          <a:xfrm>
            <a:off x="407396" y="1287540"/>
            <a:ext cx="5033870" cy="2443868"/>
          </a:xfrm>
          <a:solidFill>
            <a:schemeClr val="accent4"/>
          </a:solidFill>
          <a:ln>
            <a:solidFill>
              <a:srgbClr val="B9212F"/>
            </a:solidFill>
          </a:ln>
          <a:effectLst/>
        </p:spPr>
        <p:style>
          <a:lnRef idx="1">
            <a:schemeClr val="dk1"/>
          </a:lnRef>
          <a:fillRef idx="3">
            <a:schemeClr val="dk1"/>
          </a:fillRef>
          <a:effectRef idx="2">
            <a:schemeClr val="dk1"/>
          </a:effectRef>
          <a:fontRef idx="none"/>
        </p:style>
        <p:txBody>
          <a:bodyPr lIns="457200" tIns="457200" rIns="457200" bIns="457200">
            <a:normAutofit/>
          </a:bodyPr>
          <a:lstStyle>
            <a:lvl1pPr marL="0" indent="0">
              <a:buNone/>
              <a:defRPr sz="1800" b="1" baseline="0">
                <a:solidFill>
                  <a:schemeClr val="bg2"/>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Testimonial/Callout/Photo</a:t>
            </a:r>
          </a:p>
          <a:p>
            <a:pPr lvl="0"/>
            <a:r>
              <a:rPr lang="en-US" dirty="0" smtClean="0"/>
              <a:t>Sample Text</a:t>
            </a:r>
            <a:endParaRPr lang="en-US" dirty="0"/>
          </a:p>
        </p:txBody>
      </p:sp>
      <p:sp>
        <p:nvSpPr>
          <p:cNvPr id="2" name="Title 1"/>
          <p:cNvSpPr>
            <a:spLocks noGrp="1"/>
          </p:cNvSpPr>
          <p:nvPr>
            <p:ph type="title" hasCustomPrompt="1"/>
          </p:nvPr>
        </p:nvSpPr>
        <p:spPr>
          <a:xfrm>
            <a:off x="457200" y="411438"/>
            <a:ext cx="8229600" cy="857250"/>
          </a:xfrm>
        </p:spPr>
        <p:txBody>
          <a:bodyPr>
            <a:normAutofit/>
          </a:bodyPr>
          <a:lstStyle>
            <a:lvl1pPr>
              <a:defRPr sz="3200">
                <a:solidFill>
                  <a:schemeClr val="tx2"/>
                </a:solidFill>
              </a:defRPr>
            </a:lvl1pPr>
          </a:lstStyle>
          <a:p>
            <a:r>
              <a:rPr lang="en-US" dirty="0" smtClean="0"/>
              <a:t>Section Title Here</a:t>
            </a:r>
            <a:endParaRPr lang="en-US" dirty="0"/>
          </a:p>
        </p:txBody>
      </p:sp>
      <p:sp>
        <p:nvSpPr>
          <p:cNvPr id="3" name="Text Placeholder 2"/>
          <p:cNvSpPr>
            <a:spLocks noGrp="1"/>
          </p:cNvSpPr>
          <p:nvPr>
            <p:ph type="body" idx="1" hasCustomPrompt="1"/>
          </p:nvPr>
        </p:nvSpPr>
        <p:spPr>
          <a:xfrm>
            <a:off x="5976678" y="1925782"/>
            <a:ext cx="2710124" cy="526171"/>
          </a:xfrm>
        </p:spPr>
        <p:txBody>
          <a:bodyPr anchor="t">
            <a:normAutofit/>
          </a:bodyPr>
          <a:lstStyle>
            <a:lvl1pPr marL="0" indent="0">
              <a:buNone/>
              <a:defRPr sz="1800" b="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Body Copy</a:t>
            </a:r>
          </a:p>
          <a:p>
            <a:pPr lvl="0"/>
            <a:r>
              <a:rPr lang="en-US" dirty="0" smtClean="0"/>
              <a:t>Sample Text</a:t>
            </a:r>
          </a:p>
        </p:txBody>
      </p:sp>
      <p:sp>
        <p:nvSpPr>
          <p:cNvPr id="5" name="Text Placeholder 4"/>
          <p:cNvSpPr>
            <a:spLocks noGrp="1"/>
          </p:cNvSpPr>
          <p:nvPr>
            <p:ph type="body" sz="quarter" idx="3" hasCustomPrompt="1"/>
          </p:nvPr>
        </p:nvSpPr>
        <p:spPr>
          <a:xfrm>
            <a:off x="5975568" y="1290724"/>
            <a:ext cx="2711189"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Header</a:t>
            </a:r>
          </a:p>
        </p:txBody>
      </p:sp>
      <p:sp>
        <p:nvSpPr>
          <p:cNvPr id="13" name="Content Placeholder 5"/>
          <p:cNvSpPr>
            <a:spLocks noGrp="1"/>
          </p:cNvSpPr>
          <p:nvPr>
            <p:ph sz="quarter" idx="13" hasCustomPrompt="1"/>
          </p:nvPr>
        </p:nvSpPr>
        <p:spPr>
          <a:xfrm>
            <a:off x="407397" y="3297026"/>
            <a:ext cx="5033870" cy="434382"/>
          </a:xfrm>
          <a:solidFill>
            <a:srgbClr val="FFD24E"/>
          </a:solidFill>
          <a:ln>
            <a:solidFill>
              <a:srgbClr val="F9C444"/>
            </a:solidFill>
          </a:ln>
          <a:effectLst/>
        </p:spPr>
        <p:style>
          <a:lnRef idx="1">
            <a:schemeClr val="dk1"/>
          </a:lnRef>
          <a:fillRef idx="3">
            <a:schemeClr val="dk1"/>
          </a:fillRef>
          <a:effectRef idx="2">
            <a:schemeClr val="dk1"/>
          </a:effectRef>
          <a:fontRef idx="none"/>
        </p:style>
        <p:txBody>
          <a:bodyPr lIns="457200" tIns="91440" rIns="457200" bIns="91440" anchor="ctr">
            <a:noAutofit/>
          </a:bodyPr>
          <a:lstStyle>
            <a:lvl1pPr marL="0" indent="0">
              <a:buNone/>
              <a:defRPr sz="1800" i="1" baseline="0">
                <a:solidFill>
                  <a:schemeClr val="bg2">
                    <a:lumMod val="10000"/>
                  </a:schemeClr>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Name or Key Messaging</a:t>
            </a:r>
            <a:endParaRPr lang="en-US" dirty="0"/>
          </a:p>
        </p:txBody>
      </p:sp>
      <p:pic>
        <p:nvPicPr>
          <p:cNvPr id="15" name="Picture 14" descr="City of Durham_Program Logos &amp; Logo Lockups Seperate_PMS-1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864" y="4458069"/>
            <a:ext cx="2599959" cy="429844"/>
          </a:xfrm>
          <a:prstGeom prst="rect">
            <a:avLst/>
          </a:prstGeom>
        </p:spPr>
      </p:pic>
      <p:pic>
        <p:nvPicPr>
          <p:cNvPr id="16" name="Picture 15" descr="City of Durham_Postcard Icons 2.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93800" y="4750609"/>
            <a:ext cx="917449" cy="167640"/>
          </a:xfrm>
          <a:prstGeom prst="rect">
            <a:avLst/>
          </a:prstGeom>
        </p:spPr>
      </p:pic>
      <p:sp>
        <p:nvSpPr>
          <p:cNvPr id="17" name="Rectangle 16"/>
          <p:cNvSpPr/>
          <p:nvPr userDrawn="1"/>
        </p:nvSpPr>
        <p:spPr>
          <a:xfrm>
            <a:off x="6041200" y="4714869"/>
            <a:ext cx="1828800" cy="228600"/>
          </a:xfrm>
          <a:prstGeom prst="rect">
            <a:avLst/>
          </a:prstGeom>
        </p:spPr>
        <p:txBody>
          <a:bodyPr wrap="square" lIns="0" rIns="0">
            <a:noAutofit/>
          </a:bodyPr>
          <a:lstStyle/>
          <a:p>
            <a:pPr marL="1588">
              <a:lnSpc>
                <a:spcPct val="100000"/>
              </a:lnSpc>
              <a:spcBef>
                <a:spcPts val="5"/>
              </a:spcBef>
              <a:tabLst/>
            </a:pPr>
            <a:r>
              <a:rPr lang="en-US" sz="1000" dirty="0">
                <a:solidFill>
                  <a:srgbClr val="00467F"/>
                </a:solidFill>
                <a:cs typeface="Calibri"/>
              </a:rPr>
              <a:t>Follow Us</a:t>
            </a:r>
            <a:r>
              <a:rPr lang="en-US" sz="1000" spc="114" dirty="0">
                <a:solidFill>
                  <a:srgbClr val="00467F"/>
                </a:solidFill>
                <a:cs typeface="Calibri"/>
              </a:rPr>
              <a:t> </a:t>
            </a:r>
            <a:r>
              <a:rPr lang="en-US" sz="1000" spc="5" dirty="0">
                <a:solidFill>
                  <a:srgbClr val="00467F"/>
                </a:solidFill>
                <a:cs typeface="Calibri"/>
              </a:rPr>
              <a:t>@</a:t>
            </a:r>
            <a:r>
              <a:rPr lang="en-US" sz="1000" b="1" spc="5" dirty="0" err="1">
                <a:solidFill>
                  <a:srgbClr val="00467F"/>
                </a:solidFill>
                <a:cs typeface="Calibri"/>
              </a:rPr>
              <a:t>CityofDurhamNC</a:t>
            </a:r>
            <a:endParaRPr lang="en-US" sz="1000" dirty="0">
              <a:cs typeface="Calibri"/>
            </a:endParaRPr>
          </a:p>
        </p:txBody>
      </p:sp>
      <p:sp>
        <p:nvSpPr>
          <p:cNvPr id="18" name="Rectangle 17"/>
          <p:cNvSpPr/>
          <p:nvPr userDrawn="1"/>
        </p:nvSpPr>
        <p:spPr>
          <a:xfrm>
            <a:off x="3490601" y="4714869"/>
            <a:ext cx="766980" cy="228600"/>
          </a:xfrm>
          <a:prstGeom prst="rect">
            <a:avLst/>
          </a:prstGeom>
        </p:spPr>
        <p:txBody>
          <a:bodyPr wrap="square" lIns="0" rIns="0">
            <a:noAutofit/>
          </a:bodyPr>
          <a:lstStyle/>
          <a:p>
            <a:pPr marL="1588" algn="ctr">
              <a:lnSpc>
                <a:spcPct val="100000"/>
              </a:lnSpc>
              <a:spcBef>
                <a:spcPts val="5"/>
              </a:spcBef>
              <a:tabLst/>
            </a:pPr>
            <a:r>
              <a:rPr lang="en-US" sz="1000" dirty="0" smtClean="0">
                <a:solidFill>
                  <a:srgbClr val="00467F"/>
                </a:solidFill>
                <a:cs typeface="Calibri"/>
              </a:rPr>
              <a:t>919.560.4570</a:t>
            </a:r>
            <a:endParaRPr lang="en-US" sz="1000" dirty="0">
              <a:cs typeface="Calibri"/>
            </a:endParaRPr>
          </a:p>
        </p:txBody>
      </p:sp>
      <p:sp>
        <p:nvSpPr>
          <p:cNvPr id="19" name="Rectangle 18"/>
          <p:cNvSpPr/>
          <p:nvPr userDrawn="1"/>
        </p:nvSpPr>
        <p:spPr>
          <a:xfrm>
            <a:off x="4722359" y="4714869"/>
            <a:ext cx="854062" cy="228600"/>
          </a:xfrm>
          <a:prstGeom prst="rect">
            <a:avLst/>
          </a:prstGeom>
        </p:spPr>
        <p:txBody>
          <a:bodyPr wrap="square" lIns="0" rIns="0">
            <a:noAutofit/>
          </a:bodyPr>
          <a:lstStyle/>
          <a:p>
            <a:pPr marL="1588" marR="0" indent="0" algn="ctr" defTabSz="457200" rtl="0" eaLnBrk="1" fontAlgn="auto" latinLnBrk="0" hangingPunct="1">
              <a:lnSpc>
                <a:spcPct val="100000"/>
              </a:lnSpc>
              <a:spcBef>
                <a:spcPts val="5"/>
              </a:spcBef>
              <a:spcAft>
                <a:spcPts val="0"/>
              </a:spcAft>
              <a:buClrTx/>
              <a:buSzTx/>
              <a:buFontTx/>
              <a:buNone/>
              <a:tabLst/>
              <a:defRPr/>
            </a:pPr>
            <a:r>
              <a:rPr lang="en-US" sz="1000" b="1" spc="-5" dirty="0" err="1" smtClean="0">
                <a:solidFill>
                  <a:srgbClr val="EF3D42"/>
                </a:solidFill>
                <a:latin typeface="+mn-lt"/>
                <a:cs typeface="Calibri"/>
              </a:rPr>
              <a:t>DurhamNC.gov</a:t>
            </a:r>
            <a:endParaRPr lang="en-US" sz="1000" dirty="0" smtClean="0">
              <a:latin typeface="+mn-lt"/>
              <a:cs typeface="Calibri"/>
            </a:endParaRPr>
          </a:p>
        </p:txBody>
      </p:sp>
      <p:cxnSp>
        <p:nvCxnSpPr>
          <p:cNvPr id="20" name="Straight Connector 19"/>
          <p:cNvCxnSpPr/>
          <p:nvPr userDrawn="1"/>
        </p:nvCxnSpPr>
        <p:spPr>
          <a:xfrm>
            <a:off x="3258210"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4489970"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a:off x="5808812"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293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7" name="Content Placeholder 5"/>
          <p:cNvSpPr>
            <a:spLocks noGrp="1"/>
          </p:cNvSpPr>
          <p:nvPr>
            <p:ph sz="quarter" idx="14"/>
          </p:nvPr>
        </p:nvSpPr>
        <p:spPr>
          <a:xfrm>
            <a:off x="4899028" y="0"/>
            <a:ext cx="4244974" cy="51435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endParaRPr lang="en-US" dirty="0"/>
          </a:p>
        </p:txBody>
      </p:sp>
      <p:sp>
        <p:nvSpPr>
          <p:cNvPr id="2" name="Title 1"/>
          <p:cNvSpPr>
            <a:spLocks noGrp="1"/>
          </p:cNvSpPr>
          <p:nvPr>
            <p:ph type="title" hasCustomPrompt="1"/>
          </p:nvPr>
        </p:nvSpPr>
        <p:spPr>
          <a:xfrm>
            <a:off x="565917" y="241741"/>
            <a:ext cx="3676667" cy="1194884"/>
          </a:xfrm>
        </p:spPr>
        <p:txBody>
          <a:bodyPr anchor="b">
            <a:normAutofit/>
          </a:bodyPr>
          <a:lstStyle>
            <a:lvl1pPr algn="l">
              <a:defRPr sz="3200">
                <a:solidFill>
                  <a:schemeClr val="tx2"/>
                </a:solidFill>
              </a:defRPr>
            </a:lvl1pPr>
          </a:lstStyle>
          <a:p>
            <a:r>
              <a:rPr lang="en-US" dirty="0" smtClean="0"/>
              <a:t>Section Title Here</a:t>
            </a:r>
            <a:endParaRPr lang="en-US" dirty="0"/>
          </a:p>
        </p:txBody>
      </p:sp>
      <p:sp>
        <p:nvSpPr>
          <p:cNvPr id="3" name="Text Placeholder 2"/>
          <p:cNvSpPr>
            <a:spLocks noGrp="1"/>
          </p:cNvSpPr>
          <p:nvPr>
            <p:ph type="body" idx="1" hasCustomPrompt="1"/>
          </p:nvPr>
        </p:nvSpPr>
        <p:spPr>
          <a:xfrm>
            <a:off x="567026" y="2171577"/>
            <a:ext cx="2451040" cy="526171"/>
          </a:xfrm>
        </p:spPr>
        <p:txBody>
          <a:bodyPr anchor="t">
            <a:normAutofit/>
          </a:bodyPr>
          <a:lstStyle>
            <a:lvl1pPr marL="0" indent="0">
              <a:buNone/>
              <a:defRPr sz="1800" b="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Body Copy</a:t>
            </a:r>
          </a:p>
          <a:p>
            <a:pPr lvl="0"/>
            <a:r>
              <a:rPr lang="en-US" dirty="0" smtClean="0"/>
              <a:t>Sample Text</a:t>
            </a:r>
          </a:p>
        </p:txBody>
      </p:sp>
      <p:sp>
        <p:nvSpPr>
          <p:cNvPr id="5" name="Text Placeholder 4"/>
          <p:cNvSpPr>
            <a:spLocks noGrp="1"/>
          </p:cNvSpPr>
          <p:nvPr>
            <p:ph type="body" sz="quarter" idx="3" hasCustomPrompt="1"/>
          </p:nvPr>
        </p:nvSpPr>
        <p:spPr>
          <a:xfrm>
            <a:off x="565918" y="1536517"/>
            <a:ext cx="2452004"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Header</a:t>
            </a:r>
          </a:p>
        </p:txBody>
      </p:sp>
      <p:pic>
        <p:nvPicPr>
          <p:cNvPr id="13" name="Picture 12" descr="City of Durham_Program Logos &amp; Logo Lockups Seperate_PMS-1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864" y="4458069"/>
            <a:ext cx="2599959" cy="429844"/>
          </a:xfrm>
          <a:prstGeom prst="rect">
            <a:avLst/>
          </a:prstGeom>
        </p:spPr>
      </p:pic>
    </p:spTree>
    <p:extLst>
      <p:ext uri="{BB962C8B-B14F-4D97-AF65-F5344CB8AC3E}">
        <p14:creationId xmlns:p14="http://schemas.microsoft.com/office/powerpoint/2010/main" val="3115760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209531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sp>
        <p:nvSpPr>
          <p:cNvPr id="2" name="Title 1"/>
          <p:cNvSpPr>
            <a:spLocks noGrp="1"/>
          </p:cNvSpPr>
          <p:nvPr>
            <p:ph type="title"/>
          </p:nvPr>
        </p:nvSpPr>
        <p:spPr>
          <a:xfrm>
            <a:off x="457201" y="2095315"/>
            <a:ext cx="8180933" cy="450249"/>
          </a:xfrm>
        </p:spPr>
        <p:txBody>
          <a:bodyPr anchor="b"/>
          <a:lstStyle>
            <a:lvl1pPr algn="l">
              <a:defRPr sz="2000" b="1">
                <a:solidFill>
                  <a:schemeClr val="tx1"/>
                </a:solidFill>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457201" y="2624282"/>
            <a:ext cx="8180933" cy="8685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3" name="Picture 12" descr="City of Durham_Program Logos &amp; Logo Lockups Seperate_PMS-1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864" y="4458069"/>
            <a:ext cx="2599959" cy="429844"/>
          </a:xfrm>
          <a:prstGeom prst="rect">
            <a:avLst/>
          </a:prstGeom>
        </p:spPr>
      </p:pic>
      <p:pic>
        <p:nvPicPr>
          <p:cNvPr id="14" name="Picture 13" descr="City of Durham_Postcard Icons 2.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93800" y="4750609"/>
            <a:ext cx="917449" cy="167640"/>
          </a:xfrm>
          <a:prstGeom prst="rect">
            <a:avLst/>
          </a:prstGeom>
        </p:spPr>
      </p:pic>
      <p:sp>
        <p:nvSpPr>
          <p:cNvPr id="15" name="Rectangle 14"/>
          <p:cNvSpPr/>
          <p:nvPr userDrawn="1"/>
        </p:nvSpPr>
        <p:spPr>
          <a:xfrm>
            <a:off x="6041200" y="4714869"/>
            <a:ext cx="1828800" cy="228600"/>
          </a:xfrm>
          <a:prstGeom prst="rect">
            <a:avLst/>
          </a:prstGeom>
        </p:spPr>
        <p:txBody>
          <a:bodyPr wrap="square" lIns="0" rIns="0">
            <a:noAutofit/>
          </a:bodyPr>
          <a:lstStyle/>
          <a:p>
            <a:pPr marL="1588">
              <a:lnSpc>
                <a:spcPct val="100000"/>
              </a:lnSpc>
              <a:spcBef>
                <a:spcPts val="5"/>
              </a:spcBef>
              <a:tabLst/>
            </a:pPr>
            <a:r>
              <a:rPr lang="en-US" sz="1000" dirty="0">
                <a:solidFill>
                  <a:srgbClr val="00467F"/>
                </a:solidFill>
                <a:cs typeface="Calibri"/>
              </a:rPr>
              <a:t>Follow Us</a:t>
            </a:r>
            <a:r>
              <a:rPr lang="en-US" sz="1000" spc="114" dirty="0">
                <a:solidFill>
                  <a:srgbClr val="00467F"/>
                </a:solidFill>
                <a:cs typeface="Calibri"/>
              </a:rPr>
              <a:t> </a:t>
            </a:r>
            <a:r>
              <a:rPr lang="en-US" sz="1000" spc="5" dirty="0">
                <a:solidFill>
                  <a:srgbClr val="00467F"/>
                </a:solidFill>
                <a:cs typeface="Calibri"/>
              </a:rPr>
              <a:t>@</a:t>
            </a:r>
            <a:r>
              <a:rPr lang="en-US" sz="1000" b="1" spc="5" dirty="0" err="1">
                <a:solidFill>
                  <a:srgbClr val="00467F"/>
                </a:solidFill>
                <a:cs typeface="Calibri"/>
              </a:rPr>
              <a:t>CityofDurhamNC</a:t>
            </a:r>
            <a:endParaRPr lang="en-US" sz="1000" dirty="0">
              <a:cs typeface="Calibri"/>
            </a:endParaRPr>
          </a:p>
        </p:txBody>
      </p:sp>
      <p:sp>
        <p:nvSpPr>
          <p:cNvPr id="16" name="Rectangle 15"/>
          <p:cNvSpPr/>
          <p:nvPr userDrawn="1"/>
        </p:nvSpPr>
        <p:spPr>
          <a:xfrm>
            <a:off x="3490601" y="4714869"/>
            <a:ext cx="766980" cy="228600"/>
          </a:xfrm>
          <a:prstGeom prst="rect">
            <a:avLst/>
          </a:prstGeom>
        </p:spPr>
        <p:txBody>
          <a:bodyPr wrap="square" lIns="0" rIns="0">
            <a:noAutofit/>
          </a:bodyPr>
          <a:lstStyle/>
          <a:p>
            <a:pPr marL="1588" algn="ctr">
              <a:lnSpc>
                <a:spcPct val="100000"/>
              </a:lnSpc>
              <a:spcBef>
                <a:spcPts val="5"/>
              </a:spcBef>
              <a:tabLst/>
            </a:pPr>
            <a:r>
              <a:rPr lang="en-US" sz="1000" dirty="0" smtClean="0">
                <a:solidFill>
                  <a:srgbClr val="00467F"/>
                </a:solidFill>
                <a:cs typeface="Calibri"/>
              </a:rPr>
              <a:t>919.560.4570</a:t>
            </a:r>
            <a:endParaRPr lang="en-US" sz="1000" dirty="0">
              <a:cs typeface="Calibri"/>
            </a:endParaRPr>
          </a:p>
        </p:txBody>
      </p:sp>
      <p:sp>
        <p:nvSpPr>
          <p:cNvPr id="17" name="Rectangle 16"/>
          <p:cNvSpPr/>
          <p:nvPr userDrawn="1"/>
        </p:nvSpPr>
        <p:spPr>
          <a:xfrm>
            <a:off x="4722359" y="4714869"/>
            <a:ext cx="854062" cy="228600"/>
          </a:xfrm>
          <a:prstGeom prst="rect">
            <a:avLst/>
          </a:prstGeom>
        </p:spPr>
        <p:txBody>
          <a:bodyPr wrap="square" lIns="0" rIns="0">
            <a:noAutofit/>
          </a:bodyPr>
          <a:lstStyle/>
          <a:p>
            <a:pPr marL="1588" marR="0" indent="0" algn="ctr" defTabSz="457200" rtl="0" eaLnBrk="1" fontAlgn="auto" latinLnBrk="0" hangingPunct="1">
              <a:lnSpc>
                <a:spcPct val="100000"/>
              </a:lnSpc>
              <a:spcBef>
                <a:spcPts val="5"/>
              </a:spcBef>
              <a:spcAft>
                <a:spcPts val="0"/>
              </a:spcAft>
              <a:buClrTx/>
              <a:buSzTx/>
              <a:buFontTx/>
              <a:buNone/>
              <a:tabLst/>
              <a:defRPr/>
            </a:pPr>
            <a:r>
              <a:rPr lang="en-US" sz="1000" b="1" spc="-5" dirty="0" err="1" smtClean="0">
                <a:solidFill>
                  <a:srgbClr val="EF3D42"/>
                </a:solidFill>
                <a:latin typeface="+mn-lt"/>
                <a:cs typeface="Calibri"/>
              </a:rPr>
              <a:t>DurhamNC.gov</a:t>
            </a:r>
            <a:endParaRPr lang="en-US" sz="1000" dirty="0" smtClean="0">
              <a:latin typeface="+mn-lt"/>
              <a:cs typeface="Calibri"/>
            </a:endParaRPr>
          </a:p>
        </p:txBody>
      </p:sp>
      <p:cxnSp>
        <p:nvCxnSpPr>
          <p:cNvPr id="18" name="Straight Connector 17"/>
          <p:cNvCxnSpPr/>
          <p:nvPr userDrawn="1"/>
        </p:nvCxnSpPr>
        <p:spPr>
          <a:xfrm>
            <a:off x="3258210"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4489970"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5808812"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3521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16160"/>
            <a:ext cx="9144000" cy="42998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pic>
        <p:nvPicPr>
          <p:cNvPr id="11" name="Picture 10" descr="City of Durham_Program Logos &amp; Logo Lockups Seperate_PMS-1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864" y="4458069"/>
            <a:ext cx="2599959" cy="429844"/>
          </a:xfrm>
          <a:prstGeom prst="rect">
            <a:avLst/>
          </a:prstGeom>
        </p:spPr>
      </p:pic>
      <p:pic>
        <p:nvPicPr>
          <p:cNvPr id="12" name="Picture 11" descr="City of Durham_Postcard Icons 2.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93800" y="4750609"/>
            <a:ext cx="917449" cy="167640"/>
          </a:xfrm>
          <a:prstGeom prst="rect">
            <a:avLst/>
          </a:prstGeom>
        </p:spPr>
      </p:pic>
      <p:sp>
        <p:nvSpPr>
          <p:cNvPr id="13" name="Rectangle 12"/>
          <p:cNvSpPr/>
          <p:nvPr userDrawn="1"/>
        </p:nvSpPr>
        <p:spPr>
          <a:xfrm>
            <a:off x="6041200" y="4714869"/>
            <a:ext cx="1828800" cy="228600"/>
          </a:xfrm>
          <a:prstGeom prst="rect">
            <a:avLst/>
          </a:prstGeom>
        </p:spPr>
        <p:txBody>
          <a:bodyPr wrap="square" lIns="0" rIns="0">
            <a:noAutofit/>
          </a:bodyPr>
          <a:lstStyle/>
          <a:p>
            <a:pPr marL="1588">
              <a:lnSpc>
                <a:spcPct val="100000"/>
              </a:lnSpc>
              <a:spcBef>
                <a:spcPts val="5"/>
              </a:spcBef>
              <a:tabLst/>
            </a:pPr>
            <a:r>
              <a:rPr lang="en-US" sz="1000" dirty="0">
                <a:solidFill>
                  <a:srgbClr val="00467F"/>
                </a:solidFill>
                <a:cs typeface="Calibri"/>
              </a:rPr>
              <a:t>Follow Us</a:t>
            </a:r>
            <a:r>
              <a:rPr lang="en-US" sz="1000" spc="114" dirty="0">
                <a:solidFill>
                  <a:srgbClr val="00467F"/>
                </a:solidFill>
                <a:cs typeface="Calibri"/>
              </a:rPr>
              <a:t> </a:t>
            </a:r>
            <a:r>
              <a:rPr lang="en-US" sz="1000" spc="5" dirty="0">
                <a:solidFill>
                  <a:srgbClr val="00467F"/>
                </a:solidFill>
                <a:cs typeface="Calibri"/>
              </a:rPr>
              <a:t>@</a:t>
            </a:r>
            <a:r>
              <a:rPr lang="en-US" sz="1000" b="1" spc="5" dirty="0" err="1">
                <a:solidFill>
                  <a:srgbClr val="00467F"/>
                </a:solidFill>
                <a:cs typeface="Calibri"/>
              </a:rPr>
              <a:t>CityofDurhamNC</a:t>
            </a:r>
            <a:endParaRPr lang="en-US" sz="1000" dirty="0">
              <a:cs typeface="Calibri"/>
            </a:endParaRPr>
          </a:p>
        </p:txBody>
      </p:sp>
      <p:sp>
        <p:nvSpPr>
          <p:cNvPr id="14" name="Rectangle 13"/>
          <p:cNvSpPr/>
          <p:nvPr userDrawn="1"/>
        </p:nvSpPr>
        <p:spPr>
          <a:xfrm>
            <a:off x="3490601" y="4714869"/>
            <a:ext cx="766980" cy="228600"/>
          </a:xfrm>
          <a:prstGeom prst="rect">
            <a:avLst/>
          </a:prstGeom>
        </p:spPr>
        <p:txBody>
          <a:bodyPr wrap="square" lIns="0" rIns="0">
            <a:noAutofit/>
          </a:bodyPr>
          <a:lstStyle/>
          <a:p>
            <a:pPr marL="1588" algn="ctr">
              <a:lnSpc>
                <a:spcPct val="100000"/>
              </a:lnSpc>
              <a:spcBef>
                <a:spcPts val="5"/>
              </a:spcBef>
              <a:tabLst/>
            </a:pPr>
            <a:r>
              <a:rPr lang="en-US" sz="1000" dirty="0" smtClean="0">
                <a:solidFill>
                  <a:srgbClr val="00467F"/>
                </a:solidFill>
                <a:cs typeface="Calibri"/>
              </a:rPr>
              <a:t>919.560.4570</a:t>
            </a:r>
            <a:endParaRPr lang="en-US" sz="1000" dirty="0">
              <a:cs typeface="Calibri"/>
            </a:endParaRPr>
          </a:p>
        </p:txBody>
      </p:sp>
      <p:sp>
        <p:nvSpPr>
          <p:cNvPr id="15" name="Rectangle 14"/>
          <p:cNvSpPr/>
          <p:nvPr userDrawn="1"/>
        </p:nvSpPr>
        <p:spPr>
          <a:xfrm>
            <a:off x="4722359" y="4714869"/>
            <a:ext cx="854062" cy="228600"/>
          </a:xfrm>
          <a:prstGeom prst="rect">
            <a:avLst/>
          </a:prstGeom>
        </p:spPr>
        <p:txBody>
          <a:bodyPr wrap="square" lIns="0" rIns="0">
            <a:noAutofit/>
          </a:bodyPr>
          <a:lstStyle/>
          <a:p>
            <a:pPr marL="1588" marR="0" indent="0" algn="ctr" defTabSz="457200" rtl="0" eaLnBrk="1" fontAlgn="auto" latinLnBrk="0" hangingPunct="1">
              <a:lnSpc>
                <a:spcPct val="100000"/>
              </a:lnSpc>
              <a:spcBef>
                <a:spcPts val="5"/>
              </a:spcBef>
              <a:spcAft>
                <a:spcPts val="0"/>
              </a:spcAft>
              <a:buClrTx/>
              <a:buSzTx/>
              <a:buFontTx/>
              <a:buNone/>
              <a:tabLst/>
              <a:defRPr/>
            </a:pPr>
            <a:r>
              <a:rPr lang="en-US" sz="1000" b="1" spc="-5" dirty="0" err="1" smtClean="0">
                <a:solidFill>
                  <a:srgbClr val="EF3D42"/>
                </a:solidFill>
                <a:latin typeface="+mn-lt"/>
                <a:cs typeface="Calibri"/>
              </a:rPr>
              <a:t>DurhamNC.gov</a:t>
            </a:r>
            <a:endParaRPr lang="en-US" sz="1000" dirty="0" smtClean="0">
              <a:latin typeface="+mn-lt"/>
              <a:cs typeface="Calibri"/>
            </a:endParaRPr>
          </a:p>
        </p:txBody>
      </p:sp>
      <p:cxnSp>
        <p:nvCxnSpPr>
          <p:cNvPr id="16" name="Straight Connector 15"/>
          <p:cNvCxnSpPr/>
          <p:nvPr userDrawn="1"/>
        </p:nvCxnSpPr>
        <p:spPr>
          <a:xfrm>
            <a:off x="3258210"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4489970"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5808812"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6666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9" name="Picture 28" descr="City of Durham_Program Logos &amp; Logo Lockups Seperate_PMS-1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864" y="4458069"/>
            <a:ext cx="2599959" cy="429844"/>
          </a:xfrm>
          <a:prstGeom prst="rect">
            <a:avLst/>
          </a:prstGeom>
        </p:spPr>
      </p:pic>
      <p:sp>
        <p:nvSpPr>
          <p:cNvPr id="2" name="Title 1"/>
          <p:cNvSpPr>
            <a:spLocks noGrp="1"/>
          </p:cNvSpPr>
          <p:nvPr>
            <p:ph type="ctrTitle" hasCustomPrompt="1"/>
          </p:nvPr>
        </p:nvSpPr>
        <p:spPr>
          <a:xfrm>
            <a:off x="685802" y="429702"/>
            <a:ext cx="7772400" cy="1102519"/>
          </a:xfrm>
        </p:spPr>
        <p:txBody>
          <a:bodyPr>
            <a:normAutofit/>
          </a:bodyPr>
          <a:lstStyle>
            <a:lvl1pPr>
              <a:defRPr sz="3200" baseline="0">
                <a:solidFill>
                  <a:srgbClr val="00548E"/>
                </a:solidFill>
              </a:defRPr>
            </a:lvl1pPr>
          </a:lstStyle>
          <a:p>
            <a:r>
              <a:rPr lang="en-US" dirty="0" smtClean="0"/>
              <a:t>Section Title Here</a:t>
            </a:r>
            <a:endParaRPr lang="en-US" dirty="0"/>
          </a:p>
        </p:txBody>
      </p:sp>
      <p:sp>
        <p:nvSpPr>
          <p:cNvPr id="3" name="Subtitle 2"/>
          <p:cNvSpPr>
            <a:spLocks noGrp="1"/>
          </p:cNvSpPr>
          <p:nvPr>
            <p:ph type="subTitle" idx="1"/>
          </p:nvPr>
        </p:nvSpPr>
        <p:spPr>
          <a:xfrm>
            <a:off x="1382713" y="1532220"/>
            <a:ext cx="6400800" cy="2136097"/>
          </a:xfrm>
        </p:spPr>
        <p:txBody>
          <a:bodyPr>
            <a:normAutofit/>
          </a:bodyPr>
          <a:lstStyle>
            <a:lvl1pPr marL="0" indent="0" algn="l">
              <a:lnSpc>
                <a:spcPct val="8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8" name="Picture 17" descr="City of Durham_Postcard Icons 2.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93800" y="4750609"/>
            <a:ext cx="917449" cy="167640"/>
          </a:xfrm>
          <a:prstGeom prst="rect">
            <a:avLst/>
          </a:prstGeom>
        </p:spPr>
      </p:pic>
      <p:sp>
        <p:nvSpPr>
          <p:cNvPr id="19" name="Rectangle 18"/>
          <p:cNvSpPr/>
          <p:nvPr userDrawn="1"/>
        </p:nvSpPr>
        <p:spPr>
          <a:xfrm>
            <a:off x="6041200" y="4714869"/>
            <a:ext cx="1828800" cy="228600"/>
          </a:xfrm>
          <a:prstGeom prst="rect">
            <a:avLst/>
          </a:prstGeom>
        </p:spPr>
        <p:txBody>
          <a:bodyPr wrap="square" lIns="0" rIns="0">
            <a:noAutofit/>
          </a:bodyPr>
          <a:lstStyle/>
          <a:p>
            <a:pPr marL="1588">
              <a:lnSpc>
                <a:spcPct val="100000"/>
              </a:lnSpc>
              <a:spcBef>
                <a:spcPts val="5"/>
              </a:spcBef>
              <a:tabLst/>
            </a:pPr>
            <a:r>
              <a:rPr lang="en-US" sz="1000" dirty="0">
                <a:solidFill>
                  <a:srgbClr val="00467F"/>
                </a:solidFill>
                <a:cs typeface="Calibri"/>
              </a:rPr>
              <a:t>Follow Us</a:t>
            </a:r>
            <a:r>
              <a:rPr lang="en-US" sz="1000" spc="114" dirty="0">
                <a:solidFill>
                  <a:srgbClr val="00467F"/>
                </a:solidFill>
                <a:cs typeface="Calibri"/>
              </a:rPr>
              <a:t> </a:t>
            </a:r>
            <a:r>
              <a:rPr lang="en-US" sz="1000" spc="5" dirty="0">
                <a:solidFill>
                  <a:srgbClr val="00467F"/>
                </a:solidFill>
                <a:cs typeface="Calibri"/>
              </a:rPr>
              <a:t>@</a:t>
            </a:r>
            <a:r>
              <a:rPr lang="en-US" sz="1000" b="1" spc="5" dirty="0" err="1">
                <a:solidFill>
                  <a:srgbClr val="00467F"/>
                </a:solidFill>
                <a:cs typeface="Calibri"/>
              </a:rPr>
              <a:t>CityofDurhamNC</a:t>
            </a:r>
            <a:endParaRPr lang="en-US" sz="1000" dirty="0">
              <a:cs typeface="Calibri"/>
            </a:endParaRPr>
          </a:p>
        </p:txBody>
      </p:sp>
      <p:sp>
        <p:nvSpPr>
          <p:cNvPr id="20" name="Rectangle 19"/>
          <p:cNvSpPr/>
          <p:nvPr userDrawn="1"/>
        </p:nvSpPr>
        <p:spPr>
          <a:xfrm>
            <a:off x="3490601" y="4714869"/>
            <a:ext cx="766980" cy="228600"/>
          </a:xfrm>
          <a:prstGeom prst="rect">
            <a:avLst/>
          </a:prstGeom>
        </p:spPr>
        <p:txBody>
          <a:bodyPr wrap="square" lIns="0" rIns="0">
            <a:noAutofit/>
          </a:bodyPr>
          <a:lstStyle/>
          <a:p>
            <a:pPr marL="1588" algn="ctr">
              <a:lnSpc>
                <a:spcPct val="100000"/>
              </a:lnSpc>
              <a:spcBef>
                <a:spcPts val="5"/>
              </a:spcBef>
              <a:tabLst/>
            </a:pPr>
            <a:r>
              <a:rPr lang="en-US" sz="1000" dirty="0" smtClean="0">
                <a:solidFill>
                  <a:srgbClr val="00467F"/>
                </a:solidFill>
                <a:cs typeface="Calibri"/>
              </a:rPr>
              <a:t>919.560.4570</a:t>
            </a:r>
            <a:endParaRPr lang="en-US" sz="1000" dirty="0">
              <a:cs typeface="Calibri"/>
            </a:endParaRPr>
          </a:p>
        </p:txBody>
      </p:sp>
      <p:sp>
        <p:nvSpPr>
          <p:cNvPr id="21" name="Rectangle 20"/>
          <p:cNvSpPr/>
          <p:nvPr userDrawn="1"/>
        </p:nvSpPr>
        <p:spPr>
          <a:xfrm>
            <a:off x="4722359" y="4714869"/>
            <a:ext cx="854062" cy="228600"/>
          </a:xfrm>
          <a:prstGeom prst="rect">
            <a:avLst/>
          </a:prstGeom>
        </p:spPr>
        <p:txBody>
          <a:bodyPr wrap="square" lIns="0" rIns="0">
            <a:noAutofit/>
          </a:bodyPr>
          <a:lstStyle/>
          <a:p>
            <a:pPr marL="1588" marR="0" indent="0" algn="ctr" defTabSz="457200" rtl="0" eaLnBrk="1" fontAlgn="auto" latinLnBrk="0" hangingPunct="1">
              <a:lnSpc>
                <a:spcPct val="100000"/>
              </a:lnSpc>
              <a:spcBef>
                <a:spcPts val="5"/>
              </a:spcBef>
              <a:spcAft>
                <a:spcPts val="0"/>
              </a:spcAft>
              <a:buClrTx/>
              <a:buSzTx/>
              <a:buFontTx/>
              <a:buNone/>
              <a:tabLst/>
              <a:defRPr/>
            </a:pPr>
            <a:r>
              <a:rPr lang="en-US" sz="1000" b="1" spc="-5" dirty="0" err="1" smtClean="0">
                <a:solidFill>
                  <a:srgbClr val="EF3D42"/>
                </a:solidFill>
                <a:latin typeface="+mn-lt"/>
                <a:cs typeface="Calibri"/>
              </a:rPr>
              <a:t>DurhamNC.gov</a:t>
            </a:r>
            <a:endParaRPr lang="en-US" sz="1000" dirty="0" smtClean="0">
              <a:latin typeface="+mn-lt"/>
              <a:cs typeface="Calibri"/>
            </a:endParaRPr>
          </a:p>
        </p:txBody>
      </p:sp>
      <p:cxnSp>
        <p:nvCxnSpPr>
          <p:cNvPr id="22" name="Straight Connector 21"/>
          <p:cNvCxnSpPr/>
          <p:nvPr userDrawn="1"/>
        </p:nvCxnSpPr>
        <p:spPr>
          <a:xfrm>
            <a:off x="3258210"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4489970"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5808812"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055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Rectangle 1"/>
          <p:cNvSpPr/>
          <p:nvPr userDrawn="1"/>
        </p:nvSpPr>
        <p:spPr>
          <a:xfrm>
            <a:off x="0" y="1"/>
            <a:ext cx="9144000" cy="4299857"/>
          </a:xfrm>
          <a:prstGeom prst="rect">
            <a:avLst/>
          </a:prstGeom>
          <a:solidFill>
            <a:schemeClr val="tx2">
              <a:lumMod val="7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1"/>
          <p:cNvSpPr>
            <a:spLocks noGrp="1"/>
          </p:cNvSpPr>
          <p:nvPr>
            <p:ph type="ctrTitle" hasCustomPrompt="1"/>
          </p:nvPr>
        </p:nvSpPr>
        <p:spPr>
          <a:xfrm>
            <a:off x="685802" y="429702"/>
            <a:ext cx="7772400" cy="1102519"/>
          </a:xfrm>
        </p:spPr>
        <p:txBody>
          <a:bodyPr>
            <a:normAutofit/>
          </a:bodyPr>
          <a:lstStyle>
            <a:lvl1pPr>
              <a:defRPr sz="3200">
                <a:solidFill>
                  <a:schemeClr val="bg1"/>
                </a:solidFill>
              </a:defRPr>
            </a:lvl1pPr>
          </a:lstStyle>
          <a:p>
            <a:r>
              <a:rPr lang="en-US" dirty="0" smtClean="0"/>
              <a:t>Section Title Here</a:t>
            </a:r>
            <a:endParaRPr lang="en-US" dirty="0"/>
          </a:p>
        </p:txBody>
      </p:sp>
      <p:sp>
        <p:nvSpPr>
          <p:cNvPr id="5" name="Subtitle 2"/>
          <p:cNvSpPr>
            <a:spLocks noGrp="1"/>
          </p:cNvSpPr>
          <p:nvPr>
            <p:ph type="subTitle" idx="1"/>
          </p:nvPr>
        </p:nvSpPr>
        <p:spPr>
          <a:xfrm>
            <a:off x="1382713" y="1532220"/>
            <a:ext cx="6400800" cy="2136097"/>
          </a:xfrm>
        </p:spPr>
        <p:txBody>
          <a:bodyPr>
            <a:normAutofit/>
          </a:bodyPr>
          <a:lstStyle>
            <a:lvl1pPr marL="0" indent="0" algn="l">
              <a:lnSpc>
                <a:spcPct val="8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3" name="Picture 12" descr="City of Durham_Program Logos &amp; Logo Lockups Seperate_PMS-1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864" y="4458069"/>
            <a:ext cx="2599959" cy="429844"/>
          </a:xfrm>
          <a:prstGeom prst="rect">
            <a:avLst/>
          </a:prstGeom>
        </p:spPr>
      </p:pic>
      <p:pic>
        <p:nvPicPr>
          <p:cNvPr id="14" name="Picture 13" descr="City of Durham_Postcard Icons 2.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93800" y="4750609"/>
            <a:ext cx="917449" cy="167640"/>
          </a:xfrm>
          <a:prstGeom prst="rect">
            <a:avLst/>
          </a:prstGeom>
        </p:spPr>
      </p:pic>
      <p:sp>
        <p:nvSpPr>
          <p:cNvPr id="15" name="Rectangle 14"/>
          <p:cNvSpPr/>
          <p:nvPr userDrawn="1"/>
        </p:nvSpPr>
        <p:spPr>
          <a:xfrm>
            <a:off x="6041200" y="4714869"/>
            <a:ext cx="1828800" cy="228600"/>
          </a:xfrm>
          <a:prstGeom prst="rect">
            <a:avLst/>
          </a:prstGeom>
        </p:spPr>
        <p:txBody>
          <a:bodyPr wrap="square" lIns="0" rIns="0">
            <a:noAutofit/>
          </a:bodyPr>
          <a:lstStyle/>
          <a:p>
            <a:pPr marL="1588">
              <a:lnSpc>
                <a:spcPct val="100000"/>
              </a:lnSpc>
              <a:spcBef>
                <a:spcPts val="5"/>
              </a:spcBef>
              <a:tabLst/>
            </a:pPr>
            <a:r>
              <a:rPr lang="en-US" sz="1000" dirty="0">
                <a:solidFill>
                  <a:srgbClr val="00467F"/>
                </a:solidFill>
                <a:cs typeface="Calibri"/>
              </a:rPr>
              <a:t>Follow Us</a:t>
            </a:r>
            <a:r>
              <a:rPr lang="en-US" sz="1000" spc="114" dirty="0">
                <a:solidFill>
                  <a:srgbClr val="00467F"/>
                </a:solidFill>
                <a:cs typeface="Calibri"/>
              </a:rPr>
              <a:t> </a:t>
            </a:r>
            <a:r>
              <a:rPr lang="en-US" sz="1000" spc="5" dirty="0">
                <a:solidFill>
                  <a:srgbClr val="00467F"/>
                </a:solidFill>
                <a:cs typeface="Calibri"/>
              </a:rPr>
              <a:t>@</a:t>
            </a:r>
            <a:r>
              <a:rPr lang="en-US" sz="1000" b="1" spc="5" dirty="0" err="1">
                <a:solidFill>
                  <a:srgbClr val="00467F"/>
                </a:solidFill>
                <a:cs typeface="Calibri"/>
              </a:rPr>
              <a:t>CityofDurhamNC</a:t>
            </a:r>
            <a:endParaRPr lang="en-US" sz="1000" dirty="0">
              <a:cs typeface="Calibri"/>
            </a:endParaRPr>
          </a:p>
        </p:txBody>
      </p:sp>
      <p:sp>
        <p:nvSpPr>
          <p:cNvPr id="16" name="Rectangle 15"/>
          <p:cNvSpPr/>
          <p:nvPr userDrawn="1"/>
        </p:nvSpPr>
        <p:spPr>
          <a:xfrm>
            <a:off x="3490601" y="4714869"/>
            <a:ext cx="766980" cy="228600"/>
          </a:xfrm>
          <a:prstGeom prst="rect">
            <a:avLst/>
          </a:prstGeom>
        </p:spPr>
        <p:txBody>
          <a:bodyPr wrap="square" lIns="0" rIns="0">
            <a:noAutofit/>
          </a:bodyPr>
          <a:lstStyle/>
          <a:p>
            <a:pPr marL="1588" algn="ctr">
              <a:lnSpc>
                <a:spcPct val="100000"/>
              </a:lnSpc>
              <a:spcBef>
                <a:spcPts val="5"/>
              </a:spcBef>
              <a:tabLst/>
            </a:pPr>
            <a:r>
              <a:rPr lang="en-US" sz="1000" dirty="0" smtClean="0">
                <a:solidFill>
                  <a:srgbClr val="00467F"/>
                </a:solidFill>
                <a:cs typeface="Calibri"/>
              </a:rPr>
              <a:t>919.560.4570</a:t>
            </a:r>
            <a:endParaRPr lang="en-US" sz="1000" dirty="0">
              <a:cs typeface="Calibri"/>
            </a:endParaRPr>
          </a:p>
        </p:txBody>
      </p:sp>
      <p:sp>
        <p:nvSpPr>
          <p:cNvPr id="17" name="Rectangle 16"/>
          <p:cNvSpPr/>
          <p:nvPr userDrawn="1"/>
        </p:nvSpPr>
        <p:spPr>
          <a:xfrm>
            <a:off x="4722359" y="4714869"/>
            <a:ext cx="854062" cy="228600"/>
          </a:xfrm>
          <a:prstGeom prst="rect">
            <a:avLst/>
          </a:prstGeom>
        </p:spPr>
        <p:txBody>
          <a:bodyPr wrap="square" lIns="0" rIns="0">
            <a:noAutofit/>
          </a:bodyPr>
          <a:lstStyle/>
          <a:p>
            <a:pPr marL="1588" marR="0" indent="0" algn="ctr" defTabSz="457200" rtl="0" eaLnBrk="1" fontAlgn="auto" latinLnBrk="0" hangingPunct="1">
              <a:lnSpc>
                <a:spcPct val="100000"/>
              </a:lnSpc>
              <a:spcBef>
                <a:spcPts val="5"/>
              </a:spcBef>
              <a:spcAft>
                <a:spcPts val="0"/>
              </a:spcAft>
              <a:buClrTx/>
              <a:buSzTx/>
              <a:buFontTx/>
              <a:buNone/>
              <a:tabLst/>
              <a:defRPr/>
            </a:pPr>
            <a:r>
              <a:rPr lang="en-US" sz="1000" b="1" spc="-5" dirty="0" err="1" smtClean="0">
                <a:solidFill>
                  <a:srgbClr val="EF3D42"/>
                </a:solidFill>
                <a:latin typeface="+mn-lt"/>
                <a:cs typeface="Calibri"/>
              </a:rPr>
              <a:t>DurhamNC.gov</a:t>
            </a:r>
            <a:endParaRPr lang="en-US" sz="1000" dirty="0" smtClean="0">
              <a:latin typeface="+mn-lt"/>
              <a:cs typeface="Calibri"/>
            </a:endParaRPr>
          </a:p>
        </p:txBody>
      </p:sp>
      <p:cxnSp>
        <p:nvCxnSpPr>
          <p:cNvPr id="18" name="Straight Connector 17"/>
          <p:cNvCxnSpPr/>
          <p:nvPr userDrawn="1"/>
        </p:nvCxnSpPr>
        <p:spPr>
          <a:xfrm>
            <a:off x="3258210"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4489970"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5808812"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879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2" y="429702"/>
            <a:ext cx="7772400" cy="1102519"/>
          </a:xfrm>
        </p:spPr>
        <p:txBody>
          <a:bodyPr>
            <a:normAutofit/>
          </a:bodyPr>
          <a:lstStyle>
            <a:lvl1pPr>
              <a:defRPr sz="3200" baseline="0">
                <a:solidFill>
                  <a:srgbClr val="00548E"/>
                </a:solidFill>
              </a:defRPr>
            </a:lvl1pPr>
          </a:lstStyle>
          <a:p>
            <a:r>
              <a:rPr lang="en-US" dirty="0" smtClean="0"/>
              <a:t>Section Title Here</a:t>
            </a:r>
            <a:endParaRPr lang="en-US" dirty="0"/>
          </a:p>
        </p:txBody>
      </p:sp>
      <p:sp>
        <p:nvSpPr>
          <p:cNvPr id="5" name="Subtitle 2"/>
          <p:cNvSpPr>
            <a:spLocks noGrp="1"/>
          </p:cNvSpPr>
          <p:nvPr>
            <p:ph type="subTitle" idx="1"/>
          </p:nvPr>
        </p:nvSpPr>
        <p:spPr>
          <a:xfrm>
            <a:off x="1382713" y="1532220"/>
            <a:ext cx="6400800" cy="2136097"/>
          </a:xfrm>
        </p:spPr>
        <p:txBody>
          <a:bodyPr>
            <a:normAutofit/>
          </a:bodyPr>
          <a:lstStyle>
            <a:lvl1pPr marL="0" indent="0" algn="l">
              <a:lnSpc>
                <a:spcPct val="8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2" name="Picture 11" descr="City of Durham_Program Logos &amp; Logo Lockups Seperate_PMS-1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864" y="4458069"/>
            <a:ext cx="2599959" cy="429844"/>
          </a:xfrm>
          <a:prstGeom prst="rect">
            <a:avLst/>
          </a:prstGeom>
        </p:spPr>
      </p:pic>
    </p:spTree>
    <p:extLst>
      <p:ext uri="{BB962C8B-B14F-4D97-AF65-F5344CB8AC3E}">
        <p14:creationId xmlns:p14="http://schemas.microsoft.com/office/powerpoint/2010/main" val="315516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Rectangle 1"/>
          <p:cNvSpPr/>
          <p:nvPr userDrawn="1"/>
        </p:nvSpPr>
        <p:spPr>
          <a:xfrm>
            <a:off x="0" y="1"/>
            <a:ext cx="9144000" cy="4299857"/>
          </a:xfrm>
          <a:prstGeom prst="rect">
            <a:avLst/>
          </a:prstGeom>
          <a:solidFill>
            <a:schemeClr val="tx2">
              <a:lumMod val="7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1"/>
          <p:cNvSpPr>
            <a:spLocks noGrp="1"/>
          </p:cNvSpPr>
          <p:nvPr>
            <p:ph type="ctrTitle" hasCustomPrompt="1"/>
          </p:nvPr>
        </p:nvSpPr>
        <p:spPr>
          <a:xfrm>
            <a:off x="685802" y="429702"/>
            <a:ext cx="7772400" cy="1102519"/>
          </a:xfrm>
        </p:spPr>
        <p:txBody>
          <a:bodyPr>
            <a:normAutofit/>
          </a:bodyPr>
          <a:lstStyle>
            <a:lvl1pPr>
              <a:defRPr sz="3200">
                <a:solidFill>
                  <a:schemeClr val="bg1"/>
                </a:solidFill>
              </a:defRPr>
            </a:lvl1pPr>
          </a:lstStyle>
          <a:p>
            <a:r>
              <a:rPr lang="en-US" dirty="0" smtClean="0"/>
              <a:t>Section Title Here</a:t>
            </a:r>
            <a:endParaRPr lang="en-US" dirty="0"/>
          </a:p>
        </p:txBody>
      </p:sp>
      <p:sp>
        <p:nvSpPr>
          <p:cNvPr id="5" name="Subtitle 2"/>
          <p:cNvSpPr>
            <a:spLocks noGrp="1"/>
          </p:cNvSpPr>
          <p:nvPr>
            <p:ph type="subTitle" idx="1"/>
          </p:nvPr>
        </p:nvSpPr>
        <p:spPr>
          <a:xfrm>
            <a:off x="1382713" y="1532220"/>
            <a:ext cx="6400800" cy="2136097"/>
          </a:xfrm>
        </p:spPr>
        <p:txBody>
          <a:bodyPr>
            <a:normAutofit/>
          </a:bodyPr>
          <a:lstStyle>
            <a:lvl1pPr marL="0" indent="0" algn="l">
              <a:lnSpc>
                <a:spcPct val="8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20" name="Picture 19" descr="City of Durham_Program Logos &amp; Logo Lockups Seperate_PMS-1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864" y="4458069"/>
            <a:ext cx="2599959" cy="429844"/>
          </a:xfrm>
          <a:prstGeom prst="rect">
            <a:avLst/>
          </a:prstGeom>
        </p:spPr>
      </p:pic>
    </p:spTree>
    <p:extLst>
      <p:ext uri="{BB962C8B-B14F-4D97-AF65-F5344CB8AC3E}">
        <p14:creationId xmlns:p14="http://schemas.microsoft.com/office/powerpoint/2010/main" val="326792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pic>
        <p:nvPicPr>
          <p:cNvPr id="9" name="Picture 8" descr="City of Durham_Program Logos &amp; Logo Lockups Seperate_PMS-1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864" y="4458069"/>
            <a:ext cx="2599959" cy="429844"/>
          </a:xfrm>
          <a:prstGeom prst="rect">
            <a:avLst/>
          </a:prstGeom>
        </p:spPr>
      </p:pic>
    </p:spTree>
    <p:extLst>
      <p:ext uri="{BB962C8B-B14F-4D97-AF65-F5344CB8AC3E}">
        <p14:creationId xmlns:p14="http://schemas.microsoft.com/office/powerpoint/2010/main" val="2321152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13" name="Rectangle 12"/>
          <p:cNvSpPr/>
          <p:nvPr userDrawn="1"/>
        </p:nvSpPr>
        <p:spPr>
          <a:xfrm>
            <a:off x="0" y="1"/>
            <a:ext cx="9144000" cy="4299857"/>
          </a:xfrm>
          <a:prstGeom prst="rect">
            <a:avLst/>
          </a:prstGeom>
          <a:solidFill>
            <a:schemeClr val="tx2">
              <a:lumMod val="7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City of Durham_Program Logos &amp; Logo Lockups Seperate_PMS-1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864" y="4458069"/>
            <a:ext cx="2599959" cy="429844"/>
          </a:xfrm>
          <a:prstGeom prst="rect">
            <a:avLst/>
          </a:prstGeom>
        </p:spPr>
      </p:pic>
    </p:spTree>
    <p:extLst>
      <p:ext uri="{BB962C8B-B14F-4D97-AF65-F5344CB8AC3E}">
        <p14:creationId xmlns:p14="http://schemas.microsoft.com/office/powerpoint/2010/main" val="167647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0" name="Picture 9" descr="City of Durham_Program Logos &amp; Logo Lockups Seperate_PMS-1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864" y="4458069"/>
            <a:ext cx="2599959" cy="429844"/>
          </a:xfrm>
          <a:prstGeom prst="rect">
            <a:avLst/>
          </a:prstGeom>
        </p:spPr>
      </p:pic>
      <p:pic>
        <p:nvPicPr>
          <p:cNvPr id="11" name="Picture 10" descr="City of Durham_Postcard Icons 2.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93800" y="4750609"/>
            <a:ext cx="917449" cy="167640"/>
          </a:xfrm>
          <a:prstGeom prst="rect">
            <a:avLst/>
          </a:prstGeom>
        </p:spPr>
      </p:pic>
      <p:sp>
        <p:nvSpPr>
          <p:cNvPr id="12" name="Rectangle 11"/>
          <p:cNvSpPr/>
          <p:nvPr userDrawn="1"/>
        </p:nvSpPr>
        <p:spPr>
          <a:xfrm>
            <a:off x="6041200" y="4714869"/>
            <a:ext cx="1828800" cy="228600"/>
          </a:xfrm>
          <a:prstGeom prst="rect">
            <a:avLst/>
          </a:prstGeom>
        </p:spPr>
        <p:txBody>
          <a:bodyPr wrap="square" lIns="0" rIns="0">
            <a:noAutofit/>
          </a:bodyPr>
          <a:lstStyle/>
          <a:p>
            <a:pPr marL="1588">
              <a:lnSpc>
                <a:spcPct val="100000"/>
              </a:lnSpc>
              <a:spcBef>
                <a:spcPts val="5"/>
              </a:spcBef>
              <a:tabLst/>
            </a:pPr>
            <a:r>
              <a:rPr lang="en-US" sz="1000" dirty="0">
                <a:solidFill>
                  <a:srgbClr val="00467F"/>
                </a:solidFill>
                <a:cs typeface="Calibri"/>
              </a:rPr>
              <a:t>Follow Us</a:t>
            </a:r>
            <a:r>
              <a:rPr lang="en-US" sz="1000" spc="114" dirty="0">
                <a:solidFill>
                  <a:srgbClr val="00467F"/>
                </a:solidFill>
                <a:cs typeface="Calibri"/>
              </a:rPr>
              <a:t> </a:t>
            </a:r>
            <a:r>
              <a:rPr lang="en-US" sz="1000" spc="5" dirty="0">
                <a:solidFill>
                  <a:srgbClr val="00467F"/>
                </a:solidFill>
                <a:cs typeface="Calibri"/>
              </a:rPr>
              <a:t>@</a:t>
            </a:r>
            <a:r>
              <a:rPr lang="en-US" sz="1000" b="1" spc="5" dirty="0" err="1">
                <a:solidFill>
                  <a:srgbClr val="00467F"/>
                </a:solidFill>
                <a:cs typeface="Calibri"/>
              </a:rPr>
              <a:t>CityofDurhamNC</a:t>
            </a:r>
            <a:endParaRPr lang="en-US" sz="1000" dirty="0">
              <a:cs typeface="Calibri"/>
            </a:endParaRPr>
          </a:p>
        </p:txBody>
      </p:sp>
      <p:sp>
        <p:nvSpPr>
          <p:cNvPr id="13" name="Rectangle 12"/>
          <p:cNvSpPr/>
          <p:nvPr userDrawn="1"/>
        </p:nvSpPr>
        <p:spPr>
          <a:xfrm>
            <a:off x="3490601" y="4714869"/>
            <a:ext cx="766980" cy="228600"/>
          </a:xfrm>
          <a:prstGeom prst="rect">
            <a:avLst/>
          </a:prstGeom>
        </p:spPr>
        <p:txBody>
          <a:bodyPr wrap="square" lIns="0" rIns="0">
            <a:noAutofit/>
          </a:bodyPr>
          <a:lstStyle/>
          <a:p>
            <a:pPr marL="1588" algn="ctr">
              <a:lnSpc>
                <a:spcPct val="100000"/>
              </a:lnSpc>
              <a:spcBef>
                <a:spcPts val="5"/>
              </a:spcBef>
              <a:tabLst/>
            </a:pPr>
            <a:r>
              <a:rPr lang="en-US" sz="1000" dirty="0" smtClean="0">
                <a:solidFill>
                  <a:srgbClr val="00467F"/>
                </a:solidFill>
                <a:cs typeface="Calibri"/>
              </a:rPr>
              <a:t>919.560.4570</a:t>
            </a:r>
            <a:endParaRPr lang="en-US" sz="1000" dirty="0">
              <a:cs typeface="Calibri"/>
            </a:endParaRPr>
          </a:p>
        </p:txBody>
      </p:sp>
      <p:sp>
        <p:nvSpPr>
          <p:cNvPr id="14" name="Rectangle 13"/>
          <p:cNvSpPr/>
          <p:nvPr userDrawn="1"/>
        </p:nvSpPr>
        <p:spPr>
          <a:xfrm>
            <a:off x="4722359" y="4714869"/>
            <a:ext cx="854062" cy="228600"/>
          </a:xfrm>
          <a:prstGeom prst="rect">
            <a:avLst/>
          </a:prstGeom>
        </p:spPr>
        <p:txBody>
          <a:bodyPr wrap="square" lIns="0" rIns="0">
            <a:noAutofit/>
          </a:bodyPr>
          <a:lstStyle/>
          <a:p>
            <a:pPr marL="1588" marR="0" indent="0" algn="ctr" defTabSz="457200" rtl="0" eaLnBrk="1" fontAlgn="auto" latinLnBrk="0" hangingPunct="1">
              <a:lnSpc>
                <a:spcPct val="100000"/>
              </a:lnSpc>
              <a:spcBef>
                <a:spcPts val="5"/>
              </a:spcBef>
              <a:spcAft>
                <a:spcPts val="0"/>
              </a:spcAft>
              <a:buClrTx/>
              <a:buSzTx/>
              <a:buFontTx/>
              <a:buNone/>
              <a:tabLst/>
              <a:defRPr/>
            </a:pPr>
            <a:r>
              <a:rPr lang="en-US" sz="1000" b="1" spc="-5" dirty="0" err="1" smtClean="0">
                <a:solidFill>
                  <a:srgbClr val="EF3D42"/>
                </a:solidFill>
                <a:latin typeface="+mn-lt"/>
                <a:cs typeface="Calibri"/>
              </a:rPr>
              <a:t>DurhamNC.gov</a:t>
            </a:r>
            <a:endParaRPr lang="en-US" sz="1000" dirty="0" smtClean="0">
              <a:latin typeface="+mn-lt"/>
              <a:cs typeface="Calibri"/>
            </a:endParaRPr>
          </a:p>
        </p:txBody>
      </p:sp>
      <p:cxnSp>
        <p:nvCxnSpPr>
          <p:cNvPr id="15" name="Straight Connector 14"/>
          <p:cNvCxnSpPr/>
          <p:nvPr userDrawn="1"/>
        </p:nvCxnSpPr>
        <p:spPr>
          <a:xfrm>
            <a:off x="3258210"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4489970"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5808812"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797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3" name="Rectangle 12"/>
          <p:cNvSpPr/>
          <p:nvPr userDrawn="1"/>
        </p:nvSpPr>
        <p:spPr>
          <a:xfrm>
            <a:off x="0" y="1"/>
            <a:ext cx="9144000" cy="4299857"/>
          </a:xfrm>
          <a:prstGeom prst="rect">
            <a:avLst/>
          </a:prstGeom>
          <a:solidFill>
            <a:schemeClr val="tx2">
              <a:lumMod val="7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City of Durham_Program Logos &amp; Logo Lockups Seperate_PMS-1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864" y="4458069"/>
            <a:ext cx="2599959" cy="429844"/>
          </a:xfrm>
          <a:prstGeom prst="rect">
            <a:avLst/>
          </a:prstGeom>
        </p:spPr>
      </p:pic>
      <p:pic>
        <p:nvPicPr>
          <p:cNvPr id="12" name="Picture 11" descr="City of Durham_Postcard Icons 2.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93800" y="4750609"/>
            <a:ext cx="917449" cy="167640"/>
          </a:xfrm>
          <a:prstGeom prst="rect">
            <a:avLst/>
          </a:prstGeom>
        </p:spPr>
      </p:pic>
      <p:sp>
        <p:nvSpPr>
          <p:cNvPr id="14" name="Rectangle 13"/>
          <p:cNvSpPr/>
          <p:nvPr userDrawn="1"/>
        </p:nvSpPr>
        <p:spPr>
          <a:xfrm>
            <a:off x="6041200" y="4714869"/>
            <a:ext cx="1828800" cy="228600"/>
          </a:xfrm>
          <a:prstGeom prst="rect">
            <a:avLst/>
          </a:prstGeom>
        </p:spPr>
        <p:txBody>
          <a:bodyPr wrap="square" lIns="0" rIns="0">
            <a:noAutofit/>
          </a:bodyPr>
          <a:lstStyle/>
          <a:p>
            <a:pPr marL="1588">
              <a:lnSpc>
                <a:spcPct val="100000"/>
              </a:lnSpc>
              <a:spcBef>
                <a:spcPts val="5"/>
              </a:spcBef>
              <a:tabLst/>
            </a:pPr>
            <a:r>
              <a:rPr lang="en-US" sz="1000" dirty="0">
                <a:solidFill>
                  <a:srgbClr val="00467F"/>
                </a:solidFill>
                <a:cs typeface="Calibri"/>
              </a:rPr>
              <a:t>Follow Us</a:t>
            </a:r>
            <a:r>
              <a:rPr lang="en-US" sz="1000" spc="114" dirty="0">
                <a:solidFill>
                  <a:srgbClr val="00467F"/>
                </a:solidFill>
                <a:cs typeface="Calibri"/>
              </a:rPr>
              <a:t> </a:t>
            </a:r>
            <a:r>
              <a:rPr lang="en-US" sz="1000" spc="5" dirty="0">
                <a:solidFill>
                  <a:srgbClr val="00467F"/>
                </a:solidFill>
                <a:cs typeface="Calibri"/>
              </a:rPr>
              <a:t>@</a:t>
            </a:r>
            <a:r>
              <a:rPr lang="en-US" sz="1000" b="1" spc="5" dirty="0" err="1">
                <a:solidFill>
                  <a:srgbClr val="00467F"/>
                </a:solidFill>
                <a:cs typeface="Calibri"/>
              </a:rPr>
              <a:t>CityofDurhamNC</a:t>
            </a:r>
            <a:endParaRPr lang="en-US" sz="1000" dirty="0">
              <a:cs typeface="Calibri"/>
            </a:endParaRPr>
          </a:p>
        </p:txBody>
      </p:sp>
      <p:sp>
        <p:nvSpPr>
          <p:cNvPr id="15" name="Rectangle 14"/>
          <p:cNvSpPr/>
          <p:nvPr userDrawn="1"/>
        </p:nvSpPr>
        <p:spPr>
          <a:xfrm>
            <a:off x="3490601" y="4714869"/>
            <a:ext cx="766980" cy="228600"/>
          </a:xfrm>
          <a:prstGeom prst="rect">
            <a:avLst/>
          </a:prstGeom>
        </p:spPr>
        <p:txBody>
          <a:bodyPr wrap="square" lIns="0" rIns="0">
            <a:noAutofit/>
          </a:bodyPr>
          <a:lstStyle/>
          <a:p>
            <a:pPr marL="1588" algn="ctr">
              <a:lnSpc>
                <a:spcPct val="100000"/>
              </a:lnSpc>
              <a:spcBef>
                <a:spcPts val="5"/>
              </a:spcBef>
              <a:tabLst/>
            </a:pPr>
            <a:r>
              <a:rPr lang="en-US" sz="1000" dirty="0" smtClean="0">
                <a:solidFill>
                  <a:srgbClr val="00467F"/>
                </a:solidFill>
                <a:cs typeface="Calibri"/>
              </a:rPr>
              <a:t>919.560.4570</a:t>
            </a:r>
            <a:endParaRPr lang="en-US" sz="1000" dirty="0">
              <a:cs typeface="Calibri"/>
            </a:endParaRPr>
          </a:p>
        </p:txBody>
      </p:sp>
      <p:sp>
        <p:nvSpPr>
          <p:cNvPr id="16" name="Rectangle 15"/>
          <p:cNvSpPr/>
          <p:nvPr userDrawn="1"/>
        </p:nvSpPr>
        <p:spPr>
          <a:xfrm>
            <a:off x="4722359" y="4714869"/>
            <a:ext cx="854062" cy="228600"/>
          </a:xfrm>
          <a:prstGeom prst="rect">
            <a:avLst/>
          </a:prstGeom>
        </p:spPr>
        <p:txBody>
          <a:bodyPr wrap="square" lIns="0" rIns="0">
            <a:noAutofit/>
          </a:bodyPr>
          <a:lstStyle/>
          <a:p>
            <a:pPr marL="1588" marR="0" indent="0" algn="ctr" defTabSz="457200" rtl="0" eaLnBrk="1" fontAlgn="auto" latinLnBrk="0" hangingPunct="1">
              <a:lnSpc>
                <a:spcPct val="100000"/>
              </a:lnSpc>
              <a:spcBef>
                <a:spcPts val="5"/>
              </a:spcBef>
              <a:spcAft>
                <a:spcPts val="0"/>
              </a:spcAft>
              <a:buClrTx/>
              <a:buSzTx/>
              <a:buFontTx/>
              <a:buNone/>
              <a:tabLst/>
              <a:defRPr/>
            </a:pPr>
            <a:r>
              <a:rPr lang="en-US" sz="1000" b="1" spc="-5" dirty="0" err="1" smtClean="0">
                <a:solidFill>
                  <a:srgbClr val="EF3D42"/>
                </a:solidFill>
                <a:latin typeface="+mn-lt"/>
                <a:cs typeface="Calibri"/>
              </a:rPr>
              <a:t>DurhamNC.gov</a:t>
            </a:r>
            <a:endParaRPr lang="en-US" sz="1000" dirty="0" smtClean="0">
              <a:latin typeface="+mn-lt"/>
              <a:cs typeface="Calibri"/>
            </a:endParaRPr>
          </a:p>
        </p:txBody>
      </p:sp>
      <p:cxnSp>
        <p:nvCxnSpPr>
          <p:cNvPr id="17" name="Straight Connector 16"/>
          <p:cNvCxnSpPr/>
          <p:nvPr userDrawn="1"/>
        </p:nvCxnSpPr>
        <p:spPr>
          <a:xfrm>
            <a:off x="3258210"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4489970"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5808812" y="4760590"/>
            <a:ext cx="0" cy="381721"/>
          </a:xfrm>
          <a:prstGeom prst="line">
            <a:avLst/>
          </a:prstGeom>
          <a:ln w="3175" cmpd="sng"/>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48738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solidFill>
                <a:latin typeface="Proxima Nova Regular"/>
                <a:cs typeface="Proxima Nova Regular"/>
              </a:defRPr>
            </a:lvl1pPr>
          </a:lstStyle>
          <a:p>
            <a:fld id="{081395FB-6604-FA41-BA04-BFC80E9F12E1}" type="datetimeFigureOut">
              <a:rPr lang="en-US" smtClean="0"/>
              <a:pPr/>
              <a:t>6/9/2023</a:t>
            </a:fld>
            <a:endParaRPr lang="en-US" dirty="0"/>
          </a:p>
        </p:txBody>
      </p:sp>
      <p:sp>
        <p:nvSpPr>
          <p:cNvPr id="5" name="Footer Placeholder 4"/>
          <p:cNvSpPr>
            <a:spLocks noGrp="1"/>
          </p:cNvSpPr>
          <p:nvPr>
            <p:ph type="ftr" sz="quarter" idx="3"/>
          </p:nvPr>
        </p:nvSpPr>
        <p:spPr>
          <a:xfrm>
            <a:off x="3124202" y="4767263"/>
            <a:ext cx="2895600" cy="273844"/>
          </a:xfrm>
          <a:prstGeom prst="rect">
            <a:avLst/>
          </a:prstGeom>
        </p:spPr>
        <p:txBody>
          <a:bodyPr vert="horz" lIns="91440" tIns="45720" rIns="91440" bIns="45720" rtlCol="0" anchor="ctr"/>
          <a:lstStyle>
            <a:lvl1pPr algn="ctr">
              <a:defRPr sz="1200">
                <a:solidFill>
                  <a:schemeClr val="tx1"/>
                </a:solidFill>
                <a:latin typeface="Proxima Nova Regular"/>
                <a:cs typeface="Proxima Nova Regular"/>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solidFill>
                <a:latin typeface="Proxima Nova Regular"/>
                <a:cs typeface="Proxima Nova Regular"/>
              </a:defRPr>
            </a:lvl1pPr>
          </a:lstStyle>
          <a:p>
            <a:fld id="{0EC37E6D-A279-054C-8C92-6208E8AA817B}" type="slidenum">
              <a:rPr lang="en-US" smtClean="0"/>
              <a:pPr/>
              <a:t>‹#›</a:t>
            </a:fld>
            <a:endParaRPr lang="en-US" dirty="0"/>
          </a:p>
        </p:txBody>
      </p:sp>
    </p:spTree>
    <p:extLst>
      <p:ext uri="{BB962C8B-B14F-4D97-AF65-F5344CB8AC3E}">
        <p14:creationId xmlns:p14="http://schemas.microsoft.com/office/powerpoint/2010/main" val="2654789265"/>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62" r:id="rId3"/>
    <p:sldLayoutId id="2147483675" r:id="rId4"/>
    <p:sldLayoutId id="2147483679" r:id="rId5"/>
    <p:sldLayoutId id="2147483677" r:id="rId6"/>
    <p:sldLayoutId id="2147483678" r:id="rId7"/>
    <p:sldLayoutId id="2147483660" r:id="rId8"/>
    <p:sldLayoutId id="2147483661" r:id="rId9"/>
    <p:sldLayoutId id="2147483668" r:id="rId10"/>
    <p:sldLayoutId id="2147483669" r:id="rId11"/>
    <p:sldLayoutId id="2147483670" r:id="rId12"/>
    <p:sldLayoutId id="2147483673" r:id="rId13"/>
    <p:sldLayoutId id="2147483674" r:id="rId14"/>
  </p:sldLayoutIdLst>
  <p:txStyles>
    <p:titleStyle>
      <a:lvl1pPr algn="ctr" defTabSz="457200" rtl="0" eaLnBrk="1" latinLnBrk="0" hangingPunct="1">
        <a:spcBef>
          <a:spcPct val="0"/>
        </a:spcBef>
        <a:buNone/>
        <a:defRPr sz="4400" kern="1200">
          <a:solidFill>
            <a:schemeClr val="accent1"/>
          </a:solidFill>
          <a:latin typeface="Calibri"/>
          <a:ea typeface="+mj-ea"/>
          <a:cs typeface="Calibri"/>
        </a:defRPr>
      </a:lvl1pPr>
    </p:titleStyle>
    <p:bodyStyle>
      <a:lvl1pPr marL="342900" indent="-342900" algn="l" defTabSz="457200" rtl="0" eaLnBrk="1" latinLnBrk="0" hangingPunct="1">
        <a:lnSpc>
          <a:spcPct val="80000"/>
        </a:lnSpc>
        <a:spcBef>
          <a:spcPct val="20000"/>
        </a:spcBef>
        <a:buFont typeface="Arial"/>
        <a:buChar char="•"/>
        <a:defRPr sz="1700" kern="1200">
          <a:solidFill>
            <a:schemeClr val="accent6"/>
          </a:solidFill>
          <a:latin typeface="Calibri"/>
          <a:ea typeface="+mn-ea"/>
          <a:cs typeface="Calibri"/>
        </a:defRPr>
      </a:lvl1pPr>
      <a:lvl2pPr marL="742950" indent="-285750" algn="l" defTabSz="457200" rtl="0" eaLnBrk="1" latinLnBrk="0" hangingPunct="1">
        <a:lnSpc>
          <a:spcPct val="80000"/>
        </a:lnSpc>
        <a:spcBef>
          <a:spcPct val="20000"/>
        </a:spcBef>
        <a:buFont typeface="Arial"/>
        <a:buChar char="–"/>
        <a:defRPr sz="1700" kern="1200">
          <a:solidFill>
            <a:schemeClr val="accent6"/>
          </a:solidFill>
          <a:latin typeface="Calibri"/>
          <a:ea typeface="+mn-ea"/>
          <a:cs typeface="Calibri"/>
        </a:defRPr>
      </a:lvl2pPr>
      <a:lvl3pPr marL="1143000" indent="-228600" algn="l" defTabSz="457200" rtl="0" eaLnBrk="1" latinLnBrk="0" hangingPunct="1">
        <a:lnSpc>
          <a:spcPct val="80000"/>
        </a:lnSpc>
        <a:spcBef>
          <a:spcPct val="20000"/>
        </a:spcBef>
        <a:buFont typeface="Arial"/>
        <a:buChar char="•"/>
        <a:defRPr sz="1700" kern="1200">
          <a:solidFill>
            <a:schemeClr val="accent6"/>
          </a:solidFill>
          <a:latin typeface="Calibri"/>
          <a:ea typeface="+mn-ea"/>
          <a:cs typeface="Calibri"/>
        </a:defRPr>
      </a:lvl3pPr>
      <a:lvl4pPr marL="1600200" indent="-228600" algn="l" defTabSz="457200" rtl="0" eaLnBrk="1" latinLnBrk="0" hangingPunct="1">
        <a:lnSpc>
          <a:spcPct val="80000"/>
        </a:lnSpc>
        <a:spcBef>
          <a:spcPct val="20000"/>
        </a:spcBef>
        <a:buFont typeface="Arial"/>
        <a:buChar char="–"/>
        <a:defRPr sz="1700" kern="1200">
          <a:solidFill>
            <a:schemeClr val="accent6"/>
          </a:solidFill>
          <a:latin typeface="Calibri"/>
          <a:ea typeface="+mn-ea"/>
          <a:cs typeface="Calibri"/>
        </a:defRPr>
      </a:lvl4pPr>
      <a:lvl5pPr marL="2057400" indent="-228600" algn="l" defTabSz="457200" rtl="0" eaLnBrk="1" latinLnBrk="0" hangingPunct="1">
        <a:lnSpc>
          <a:spcPct val="80000"/>
        </a:lnSpc>
        <a:spcBef>
          <a:spcPct val="20000"/>
        </a:spcBef>
        <a:buFont typeface="Arial"/>
        <a:buChar char="»"/>
        <a:defRPr sz="1700" kern="1200">
          <a:solidFill>
            <a:schemeClr val="accent6"/>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2" y="0"/>
            <a:ext cx="7772400" cy="1060705"/>
          </a:xfrm>
        </p:spPr>
        <p:txBody>
          <a:bodyPr/>
          <a:lstStyle/>
          <a:p>
            <a:r>
              <a:rPr lang="en-US" dirty="0" smtClean="0">
                <a:solidFill>
                  <a:schemeClr val="accent6"/>
                </a:solidFill>
              </a:rPr>
              <a:t>Housing Inventory by Hsg. Type, 2016-2023</a:t>
            </a:r>
            <a:r>
              <a:rPr lang="en-US" baseline="30000" dirty="0" smtClean="0">
                <a:solidFill>
                  <a:schemeClr val="accent6"/>
                </a:solidFill>
              </a:rPr>
              <a:t>1</a:t>
            </a:r>
            <a:endParaRPr lang="en-US" baseline="30000" dirty="0">
              <a:solidFill>
                <a:schemeClr val="accent6"/>
              </a:solidFill>
            </a:endParaRPr>
          </a:p>
        </p:txBody>
      </p:sp>
      <p:sp>
        <p:nvSpPr>
          <p:cNvPr id="3" name="Subtitle 2"/>
          <p:cNvSpPr>
            <a:spLocks noGrp="1"/>
          </p:cNvSpPr>
          <p:nvPr>
            <p:ph type="subTitle" idx="1"/>
          </p:nvPr>
        </p:nvSpPr>
        <p:spPr/>
        <p:txBody>
          <a:bodyPr/>
          <a:lstStyle/>
          <a:p>
            <a:endParaRPr lang="en-US" dirty="0"/>
          </a:p>
        </p:txBody>
      </p:sp>
      <p:graphicFrame>
        <p:nvGraphicFramePr>
          <p:cNvPr id="4" name="Chart 3"/>
          <p:cNvGraphicFramePr/>
          <p:nvPr>
            <p:extLst>
              <p:ext uri="{D42A27DB-BD31-4B8C-83A1-F6EECF244321}">
                <p14:modId xmlns:p14="http://schemas.microsoft.com/office/powerpoint/2010/main" val="2844259808"/>
              </p:ext>
            </p:extLst>
          </p:nvPr>
        </p:nvGraphicFramePr>
        <p:xfrm>
          <a:off x="685802" y="731521"/>
          <a:ext cx="7979228" cy="38119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5432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2" y="0"/>
            <a:ext cx="7772400" cy="1532221"/>
          </a:xfrm>
        </p:spPr>
        <p:txBody>
          <a:bodyPr/>
          <a:lstStyle/>
          <a:p>
            <a:r>
              <a:rPr lang="en-US" dirty="0" smtClean="0">
                <a:solidFill>
                  <a:schemeClr val="accent6"/>
                </a:solidFill>
              </a:rPr>
              <a:t>People in RRH &amp; PSH, 2016-2023</a:t>
            </a:r>
            <a:endParaRPr lang="en-US" baseline="30000" dirty="0">
              <a:solidFill>
                <a:schemeClr val="accent6"/>
              </a:solidFill>
            </a:endParaRPr>
          </a:p>
        </p:txBody>
      </p:sp>
      <p:sp>
        <p:nvSpPr>
          <p:cNvPr id="3" name="Subtitle 2"/>
          <p:cNvSpPr>
            <a:spLocks noGrp="1"/>
          </p:cNvSpPr>
          <p:nvPr>
            <p:ph type="subTitle" idx="1"/>
          </p:nvPr>
        </p:nvSpPr>
        <p:spPr/>
        <p:txBody>
          <a:bodyPr/>
          <a:lstStyle/>
          <a:p>
            <a:endParaRPr lang="en-US" dirty="0"/>
          </a:p>
        </p:txBody>
      </p:sp>
      <p:graphicFrame>
        <p:nvGraphicFramePr>
          <p:cNvPr id="4" name="Chart 3"/>
          <p:cNvGraphicFramePr/>
          <p:nvPr>
            <p:extLst>
              <p:ext uri="{D42A27DB-BD31-4B8C-83A1-F6EECF244321}">
                <p14:modId xmlns:p14="http://schemas.microsoft.com/office/powerpoint/2010/main" val="394736131"/>
              </p:ext>
            </p:extLst>
          </p:nvPr>
        </p:nvGraphicFramePr>
        <p:xfrm>
          <a:off x="-188686" y="1185062"/>
          <a:ext cx="9593943" cy="34186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11988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8079" y="98242"/>
            <a:ext cx="8441197" cy="1027756"/>
          </a:xfrm>
        </p:spPr>
        <p:txBody>
          <a:bodyPr/>
          <a:lstStyle/>
          <a:p>
            <a:r>
              <a:rPr lang="en-US" dirty="0" smtClean="0"/>
              <a:t>2023 PIT Count (Comprehensive Summary) #1</a:t>
            </a:r>
            <a:endParaRPr lang="en-US" dirty="0"/>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97983358"/>
              </p:ext>
            </p:extLst>
          </p:nvPr>
        </p:nvGraphicFramePr>
        <p:xfrm>
          <a:off x="748146" y="1027758"/>
          <a:ext cx="7927318" cy="3400313"/>
        </p:xfrm>
        <a:graphic>
          <a:graphicData uri="http://schemas.openxmlformats.org/drawingml/2006/table">
            <a:tbl>
              <a:tblPr firstRow="1" bandRow="1">
                <a:tableStyleId>{5C22544A-7EE6-4342-B048-85BDC9FD1C3A}</a:tableStyleId>
              </a:tblPr>
              <a:tblGrid>
                <a:gridCol w="2010168">
                  <a:extLst>
                    <a:ext uri="{9D8B030D-6E8A-4147-A177-3AD203B41FA5}">
                      <a16:colId xmlns:a16="http://schemas.microsoft.com/office/drawing/2014/main" val="1095898810"/>
                    </a:ext>
                  </a:extLst>
                </a:gridCol>
                <a:gridCol w="937071">
                  <a:extLst>
                    <a:ext uri="{9D8B030D-6E8A-4147-A177-3AD203B41FA5}">
                      <a16:colId xmlns:a16="http://schemas.microsoft.com/office/drawing/2014/main" val="2072616151"/>
                    </a:ext>
                  </a:extLst>
                </a:gridCol>
                <a:gridCol w="1071386">
                  <a:extLst>
                    <a:ext uri="{9D8B030D-6E8A-4147-A177-3AD203B41FA5}">
                      <a16:colId xmlns:a16="http://schemas.microsoft.com/office/drawing/2014/main" val="2147011926"/>
                    </a:ext>
                  </a:extLst>
                </a:gridCol>
                <a:gridCol w="1415545">
                  <a:extLst>
                    <a:ext uri="{9D8B030D-6E8A-4147-A177-3AD203B41FA5}">
                      <a16:colId xmlns:a16="http://schemas.microsoft.com/office/drawing/2014/main" val="4170512645"/>
                    </a:ext>
                  </a:extLst>
                </a:gridCol>
                <a:gridCol w="1171929">
                  <a:extLst>
                    <a:ext uri="{9D8B030D-6E8A-4147-A177-3AD203B41FA5}">
                      <a16:colId xmlns:a16="http://schemas.microsoft.com/office/drawing/2014/main" val="4192570791"/>
                    </a:ext>
                  </a:extLst>
                </a:gridCol>
                <a:gridCol w="1321219">
                  <a:extLst>
                    <a:ext uri="{9D8B030D-6E8A-4147-A177-3AD203B41FA5}">
                      <a16:colId xmlns:a16="http://schemas.microsoft.com/office/drawing/2014/main" val="781680590"/>
                    </a:ext>
                  </a:extLst>
                </a:gridCol>
              </a:tblGrid>
              <a:tr h="611149">
                <a:tc>
                  <a:txBody>
                    <a:bodyPr/>
                    <a:lstStyle/>
                    <a:p>
                      <a:pPr algn="ctr"/>
                      <a:endParaRPr lang="en-US" dirty="0"/>
                    </a:p>
                  </a:txBody>
                  <a:tcPr/>
                </a:tc>
                <a:tc>
                  <a:txBody>
                    <a:bodyPr/>
                    <a:lstStyle/>
                    <a:p>
                      <a:pPr algn="ctr"/>
                      <a:r>
                        <a:rPr lang="en-US" dirty="0" smtClean="0"/>
                        <a:t>2023 Count</a:t>
                      </a:r>
                      <a:endParaRPr lang="en-US" dirty="0"/>
                    </a:p>
                  </a:txBody>
                  <a:tcPr/>
                </a:tc>
                <a:tc>
                  <a:txBody>
                    <a:bodyPr/>
                    <a:lstStyle/>
                    <a:p>
                      <a:pPr algn="ctr"/>
                      <a:r>
                        <a:rPr lang="en-US" dirty="0" smtClean="0"/>
                        <a:t>2023 Capacity</a:t>
                      </a:r>
                      <a:endParaRPr lang="en-US" dirty="0"/>
                    </a:p>
                  </a:txBody>
                  <a:tcPr/>
                </a:tc>
                <a:tc>
                  <a:txBody>
                    <a:bodyPr/>
                    <a:lstStyle/>
                    <a:p>
                      <a:pPr algn="ctr"/>
                      <a:r>
                        <a:rPr lang="en-US" dirty="0" smtClean="0"/>
                        <a:t>Occupancy</a:t>
                      </a:r>
                      <a:r>
                        <a:rPr lang="en-US" baseline="0" dirty="0" smtClean="0"/>
                        <a:t> %</a:t>
                      </a:r>
                      <a:endParaRPr lang="en-US" dirty="0"/>
                    </a:p>
                  </a:txBody>
                  <a:tcPr/>
                </a:tc>
                <a:tc>
                  <a:txBody>
                    <a:bodyPr/>
                    <a:lstStyle/>
                    <a:p>
                      <a:pPr algn="ctr"/>
                      <a:r>
                        <a:rPr lang="en-US" dirty="0" smtClean="0"/>
                        <a:t>2022 Count</a:t>
                      </a:r>
                      <a:endParaRPr lang="en-US" dirty="0"/>
                    </a:p>
                  </a:txBody>
                  <a:tcPr/>
                </a:tc>
                <a:tc>
                  <a:txBody>
                    <a:bodyPr/>
                    <a:lstStyle/>
                    <a:p>
                      <a:pPr algn="ctr"/>
                      <a:r>
                        <a:rPr lang="en-US" dirty="0" smtClean="0"/>
                        <a:t>% Change, ‘22-’23</a:t>
                      </a:r>
                      <a:endParaRPr lang="en-US" dirty="0"/>
                    </a:p>
                  </a:txBody>
                  <a:tcPr/>
                </a:tc>
                <a:extLst>
                  <a:ext uri="{0D108BD9-81ED-4DB2-BD59-A6C34878D82A}">
                    <a16:rowId xmlns:a16="http://schemas.microsoft.com/office/drawing/2014/main" val="1232062638"/>
                  </a:ext>
                </a:extLst>
              </a:tr>
              <a:tr h="349228">
                <a:tc>
                  <a:txBody>
                    <a:bodyPr/>
                    <a:lstStyle/>
                    <a:p>
                      <a:pPr algn="ctr"/>
                      <a:r>
                        <a:rPr lang="en-US" dirty="0" smtClean="0"/>
                        <a:t>PSH</a:t>
                      </a:r>
                    </a:p>
                  </a:txBody>
                  <a:tcPr/>
                </a:tc>
                <a:tc>
                  <a:txBody>
                    <a:bodyPr/>
                    <a:lstStyle/>
                    <a:p>
                      <a:pPr algn="ctr"/>
                      <a:r>
                        <a:rPr lang="en-US" dirty="0" smtClean="0"/>
                        <a:t>347</a:t>
                      </a:r>
                      <a:endParaRPr lang="en-US" dirty="0"/>
                    </a:p>
                  </a:txBody>
                  <a:tcPr/>
                </a:tc>
                <a:tc>
                  <a:txBody>
                    <a:bodyPr/>
                    <a:lstStyle/>
                    <a:p>
                      <a:pPr algn="ctr"/>
                      <a:r>
                        <a:rPr lang="en-US" dirty="0" smtClean="0"/>
                        <a:t>357</a:t>
                      </a:r>
                      <a:endParaRPr lang="en-US" dirty="0"/>
                    </a:p>
                  </a:txBody>
                  <a:tcPr/>
                </a:tc>
                <a:tc>
                  <a:txBody>
                    <a:bodyPr/>
                    <a:lstStyle/>
                    <a:p>
                      <a:pPr algn="ctr"/>
                      <a:r>
                        <a:rPr lang="en-US" dirty="0" smtClean="0"/>
                        <a:t>97%</a:t>
                      </a:r>
                      <a:endParaRPr lang="en-US" dirty="0"/>
                    </a:p>
                  </a:txBody>
                  <a:tcPr/>
                </a:tc>
                <a:tc>
                  <a:txBody>
                    <a:bodyPr/>
                    <a:lstStyle/>
                    <a:p>
                      <a:pPr algn="ctr"/>
                      <a:r>
                        <a:rPr lang="en-US" dirty="0" smtClean="0"/>
                        <a:t>355</a:t>
                      </a:r>
                      <a:endParaRPr lang="en-US" dirty="0"/>
                    </a:p>
                  </a:txBody>
                  <a:tcPr/>
                </a:tc>
                <a:tc>
                  <a:txBody>
                    <a:bodyPr/>
                    <a:lstStyle/>
                    <a:p>
                      <a:pPr algn="ctr"/>
                      <a:r>
                        <a:rPr lang="en-US" dirty="0" smtClean="0"/>
                        <a:t>-2.5%</a:t>
                      </a:r>
                      <a:endParaRPr lang="en-US" dirty="0"/>
                    </a:p>
                  </a:txBody>
                  <a:tcPr/>
                </a:tc>
                <a:extLst>
                  <a:ext uri="{0D108BD9-81ED-4DB2-BD59-A6C34878D82A}">
                    <a16:rowId xmlns:a16="http://schemas.microsoft.com/office/drawing/2014/main" val="1297294534"/>
                  </a:ext>
                </a:extLst>
              </a:tr>
              <a:tr h="349228">
                <a:tc>
                  <a:txBody>
                    <a:bodyPr/>
                    <a:lstStyle/>
                    <a:p>
                      <a:pPr algn="ctr"/>
                      <a:r>
                        <a:rPr lang="en-US" dirty="0" smtClean="0"/>
                        <a:t>OPH</a:t>
                      </a:r>
                      <a:endParaRPr lang="en-US" dirty="0"/>
                    </a:p>
                  </a:txBody>
                  <a:tcPr/>
                </a:tc>
                <a:tc>
                  <a:txBody>
                    <a:bodyPr/>
                    <a:lstStyle/>
                    <a:p>
                      <a:pPr algn="ctr"/>
                      <a:r>
                        <a:rPr lang="en-US" dirty="0" smtClean="0"/>
                        <a:t>223</a:t>
                      </a:r>
                      <a:endParaRPr lang="en-US" dirty="0"/>
                    </a:p>
                  </a:txBody>
                  <a:tcPr/>
                </a:tc>
                <a:tc>
                  <a:txBody>
                    <a:bodyPr/>
                    <a:lstStyle/>
                    <a:p>
                      <a:pPr algn="ctr"/>
                      <a:r>
                        <a:rPr lang="en-US" dirty="0" smtClean="0"/>
                        <a:t>316</a:t>
                      </a:r>
                      <a:endParaRPr lang="en-US" dirty="0"/>
                    </a:p>
                  </a:txBody>
                  <a:tcPr/>
                </a:tc>
                <a:tc>
                  <a:txBody>
                    <a:bodyPr/>
                    <a:lstStyle/>
                    <a:p>
                      <a:pPr algn="ctr"/>
                      <a:r>
                        <a:rPr lang="en-US" dirty="0" smtClean="0"/>
                        <a:t>71%</a:t>
                      </a:r>
                      <a:endParaRPr lang="en-US" dirty="0"/>
                    </a:p>
                  </a:txBody>
                  <a:tcPr/>
                </a:tc>
                <a:tc>
                  <a:txBody>
                    <a:bodyPr/>
                    <a:lstStyle/>
                    <a:p>
                      <a:pPr algn="ctr"/>
                      <a:r>
                        <a:rPr lang="en-US" dirty="0" smtClean="0"/>
                        <a:t>190</a:t>
                      </a:r>
                      <a:endParaRPr lang="en-US" dirty="0"/>
                    </a:p>
                  </a:txBody>
                  <a:tcPr/>
                </a:tc>
                <a:tc>
                  <a:txBody>
                    <a:bodyPr/>
                    <a:lstStyle/>
                    <a:p>
                      <a:pPr algn="ctr"/>
                      <a:r>
                        <a:rPr lang="en-US" dirty="0" smtClean="0"/>
                        <a:t>+17%</a:t>
                      </a:r>
                      <a:endParaRPr lang="en-US" dirty="0"/>
                    </a:p>
                  </a:txBody>
                  <a:tcPr/>
                </a:tc>
                <a:extLst>
                  <a:ext uri="{0D108BD9-81ED-4DB2-BD59-A6C34878D82A}">
                    <a16:rowId xmlns:a16="http://schemas.microsoft.com/office/drawing/2014/main" val="2880813203"/>
                  </a:ext>
                </a:extLst>
              </a:tr>
              <a:tr h="349228">
                <a:tc>
                  <a:txBody>
                    <a:bodyPr/>
                    <a:lstStyle/>
                    <a:p>
                      <a:pPr algn="ctr"/>
                      <a:r>
                        <a:rPr lang="en-US" dirty="0" smtClean="0"/>
                        <a:t>RRH</a:t>
                      </a:r>
                      <a:endParaRPr lang="en-US" dirty="0"/>
                    </a:p>
                  </a:txBody>
                  <a:tcPr/>
                </a:tc>
                <a:tc>
                  <a:txBody>
                    <a:bodyPr/>
                    <a:lstStyle/>
                    <a:p>
                      <a:pPr algn="ctr"/>
                      <a:r>
                        <a:rPr lang="en-US" dirty="0" smtClean="0"/>
                        <a:t>92</a:t>
                      </a:r>
                      <a:endParaRPr lang="en-US" dirty="0"/>
                    </a:p>
                  </a:txBody>
                  <a:tcPr/>
                </a:tc>
                <a:tc>
                  <a:txBody>
                    <a:bodyPr/>
                    <a:lstStyle/>
                    <a:p>
                      <a:pPr algn="ctr"/>
                      <a:r>
                        <a:rPr lang="en-US" dirty="0" smtClean="0"/>
                        <a:t>92</a:t>
                      </a:r>
                      <a:endParaRPr lang="en-US" dirty="0"/>
                    </a:p>
                  </a:txBody>
                  <a:tcPr/>
                </a:tc>
                <a:tc>
                  <a:txBody>
                    <a:bodyPr/>
                    <a:lstStyle/>
                    <a:p>
                      <a:pPr algn="ctr"/>
                      <a:r>
                        <a:rPr lang="en-US" dirty="0" smtClean="0"/>
                        <a:t>100%</a:t>
                      </a:r>
                      <a:r>
                        <a:rPr lang="en-US" baseline="0" dirty="0" smtClean="0"/>
                        <a:t> </a:t>
                      </a:r>
                      <a:endParaRPr lang="en-US" dirty="0"/>
                    </a:p>
                  </a:txBody>
                  <a:tcPr/>
                </a:tc>
                <a:tc>
                  <a:txBody>
                    <a:bodyPr/>
                    <a:lstStyle/>
                    <a:p>
                      <a:pPr algn="ctr"/>
                      <a:r>
                        <a:rPr lang="en-US" dirty="0" smtClean="0"/>
                        <a:t>182</a:t>
                      </a:r>
                      <a:endParaRPr lang="en-US" dirty="0"/>
                    </a:p>
                  </a:txBody>
                  <a:tcPr/>
                </a:tc>
                <a:tc>
                  <a:txBody>
                    <a:bodyPr/>
                    <a:lstStyle/>
                    <a:p>
                      <a:pPr algn="ctr"/>
                      <a:r>
                        <a:rPr lang="en-US" dirty="0" smtClean="0"/>
                        <a:t>-49%</a:t>
                      </a:r>
                      <a:endParaRPr lang="en-US" dirty="0"/>
                    </a:p>
                  </a:txBody>
                  <a:tcPr/>
                </a:tc>
                <a:extLst>
                  <a:ext uri="{0D108BD9-81ED-4DB2-BD59-A6C34878D82A}">
                    <a16:rowId xmlns:a16="http://schemas.microsoft.com/office/drawing/2014/main" val="4245390363"/>
                  </a:ext>
                </a:extLst>
              </a:tr>
              <a:tr h="349228">
                <a:tc>
                  <a:txBody>
                    <a:bodyPr/>
                    <a:lstStyle/>
                    <a:p>
                      <a:pPr algn="ctr"/>
                      <a:r>
                        <a:rPr lang="en-US" dirty="0" smtClean="0"/>
                        <a:t>Total PH</a:t>
                      </a:r>
                      <a:endParaRPr lang="en-US" dirty="0"/>
                    </a:p>
                  </a:txBody>
                  <a:tcPr/>
                </a:tc>
                <a:tc>
                  <a:txBody>
                    <a:bodyPr/>
                    <a:lstStyle/>
                    <a:p>
                      <a:pPr algn="ctr"/>
                      <a:r>
                        <a:rPr lang="en-US" dirty="0" smtClean="0"/>
                        <a:t>661</a:t>
                      </a:r>
                      <a:endParaRPr lang="en-US" dirty="0"/>
                    </a:p>
                  </a:txBody>
                  <a:tcPr/>
                </a:tc>
                <a:tc>
                  <a:txBody>
                    <a:bodyPr/>
                    <a:lstStyle/>
                    <a:p>
                      <a:pPr algn="ctr"/>
                      <a:r>
                        <a:rPr lang="en-US" dirty="0" smtClean="0"/>
                        <a:t>764</a:t>
                      </a:r>
                      <a:endParaRPr lang="en-US" dirty="0"/>
                    </a:p>
                  </a:txBody>
                  <a:tcPr/>
                </a:tc>
                <a:tc>
                  <a:txBody>
                    <a:bodyPr/>
                    <a:lstStyle/>
                    <a:p>
                      <a:pPr algn="ctr"/>
                      <a:r>
                        <a:rPr lang="en-US" dirty="0" smtClean="0"/>
                        <a:t>87%</a:t>
                      </a:r>
                      <a:endParaRPr lang="en-US" dirty="0"/>
                    </a:p>
                  </a:txBody>
                  <a:tcPr/>
                </a:tc>
                <a:tc>
                  <a:txBody>
                    <a:bodyPr/>
                    <a:lstStyle/>
                    <a:p>
                      <a:pPr algn="ctr"/>
                      <a:r>
                        <a:rPr lang="en-US" dirty="0" smtClean="0"/>
                        <a:t>727</a:t>
                      </a:r>
                      <a:endParaRPr lang="en-US" dirty="0"/>
                    </a:p>
                  </a:txBody>
                  <a:tcPr/>
                </a:tc>
                <a:tc>
                  <a:txBody>
                    <a:bodyPr/>
                    <a:lstStyle/>
                    <a:p>
                      <a:pPr algn="ctr"/>
                      <a:r>
                        <a:rPr lang="en-US" dirty="0" smtClean="0"/>
                        <a:t>-9%</a:t>
                      </a:r>
                      <a:endParaRPr lang="en-US" dirty="0"/>
                    </a:p>
                  </a:txBody>
                  <a:tcPr/>
                </a:tc>
                <a:extLst>
                  <a:ext uri="{0D108BD9-81ED-4DB2-BD59-A6C34878D82A}">
                    <a16:rowId xmlns:a16="http://schemas.microsoft.com/office/drawing/2014/main" val="1450618265"/>
                  </a:ext>
                </a:extLst>
              </a:tr>
              <a:tr h="349228">
                <a:tc>
                  <a:txBody>
                    <a:bodyPr/>
                    <a:lstStyle/>
                    <a:p>
                      <a:pPr algn="ctr"/>
                      <a:r>
                        <a:rPr lang="en-US" dirty="0" smtClean="0"/>
                        <a:t>TH</a:t>
                      </a:r>
                      <a:endParaRPr lang="en-US" dirty="0"/>
                    </a:p>
                  </a:txBody>
                  <a:tcPr/>
                </a:tc>
                <a:tc>
                  <a:txBody>
                    <a:bodyPr/>
                    <a:lstStyle/>
                    <a:p>
                      <a:pPr algn="ctr"/>
                      <a:r>
                        <a:rPr lang="en-US" dirty="0" smtClean="0"/>
                        <a:t>34</a:t>
                      </a:r>
                      <a:endParaRPr lang="en-US" dirty="0"/>
                    </a:p>
                  </a:txBody>
                  <a:tcPr/>
                </a:tc>
                <a:tc>
                  <a:txBody>
                    <a:bodyPr/>
                    <a:lstStyle/>
                    <a:p>
                      <a:pPr algn="ctr"/>
                      <a:r>
                        <a:rPr lang="en-US" dirty="0" smtClean="0"/>
                        <a:t>44</a:t>
                      </a:r>
                      <a:endParaRPr lang="en-US" dirty="0"/>
                    </a:p>
                  </a:txBody>
                  <a:tcPr/>
                </a:tc>
                <a:tc>
                  <a:txBody>
                    <a:bodyPr/>
                    <a:lstStyle/>
                    <a:p>
                      <a:pPr algn="ctr"/>
                      <a:r>
                        <a:rPr lang="en-US" dirty="0" smtClean="0"/>
                        <a:t>77%</a:t>
                      </a:r>
                      <a:endParaRPr lang="en-US" dirty="0"/>
                    </a:p>
                  </a:txBody>
                  <a:tcPr/>
                </a:tc>
                <a:tc>
                  <a:txBody>
                    <a:bodyPr/>
                    <a:lstStyle/>
                    <a:p>
                      <a:pPr algn="ctr"/>
                      <a:r>
                        <a:rPr lang="en-US" dirty="0" smtClean="0"/>
                        <a:t>29</a:t>
                      </a:r>
                      <a:endParaRPr lang="en-US" dirty="0"/>
                    </a:p>
                  </a:txBody>
                  <a:tcPr/>
                </a:tc>
                <a:tc>
                  <a:txBody>
                    <a:bodyPr/>
                    <a:lstStyle/>
                    <a:p>
                      <a:pPr algn="ctr"/>
                      <a:r>
                        <a:rPr lang="en-US" dirty="0" smtClean="0"/>
                        <a:t>17%</a:t>
                      </a:r>
                      <a:endParaRPr lang="en-US" dirty="0"/>
                    </a:p>
                  </a:txBody>
                  <a:tcPr/>
                </a:tc>
                <a:extLst>
                  <a:ext uri="{0D108BD9-81ED-4DB2-BD59-A6C34878D82A}">
                    <a16:rowId xmlns:a16="http://schemas.microsoft.com/office/drawing/2014/main" val="265635821"/>
                  </a:ext>
                </a:extLst>
              </a:tr>
              <a:tr h="349228">
                <a:tc>
                  <a:txBody>
                    <a:bodyPr/>
                    <a:lstStyle/>
                    <a:p>
                      <a:pPr algn="ctr"/>
                      <a:r>
                        <a:rPr lang="en-US" dirty="0" smtClean="0"/>
                        <a:t>ES</a:t>
                      </a:r>
                      <a:endParaRPr lang="en-US" dirty="0"/>
                    </a:p>
                  </a:txBody>
                  <a:tcPr/>
                </a:tc>
                <a:tc>
                  <a:txBody>
                    <a:bodyPr/>
                    <a:lstStyle/>
                    <a:p>
                      <a:pPr algn="ctr"/>
                      <a:r>
                        <a:rPr lang="en-US" dirty="0" smtClean="0"/>
                        <a:t>183</a:t>
                      </a:r>
                      <a:endParaRPr lang="en-US" dirty="0"/>
                    </a:p>
                  </a:txBody>
                  <a:tcPr/>
                </a:tc>
                <a:tc>
                  <a:txBody>
                    <a:bodyPr/>
                    <a:lstStyle/>
                    <a:p>
                      <a:pPr algn="ctr"/>
                      <a:r>
                        <a:rPr lang="en-US" dirty="0" smtClean="0"/>
                        <a:t>213</a:t>
                      </a:r>
                      <a:endParaRPr lang="en-US" dirty="0"/>
                    </a:p>
                  </a:txBody>
                  <a:tcPr/>
                </a:tc>
                <a:tc>
                  <a:txBody>
                    <a:bodyPr/>
                    <a:lstStyle/>
                    <a:p>
                      <a:pPr algn="ctr"/>
                      <a:r>
                        <a:rPr lang="en-US" dirty="0" smtClean="0"/>
                        <a:t>86%</a:t>
                      </a:r>
                      <a:endParaRPr lang="en-US" dirty="0"/>
                    </a:p>
                  </a:txBody>
                  <a:tcPr/>
                </a:tc>
                <a:tc>
                  <a:txBody>
                    <a:bodyPr/>
                    <a:lstStyle/>
                    <a:p>
                      <a:pPr algn="ctr"/>
                      <a:r>
                        <a:rPr lang="en-US" dirty="0" smtClean="0"/>
                        <a:t>286</a:t>
                      </a:r>
                      <a:endParaRPr lang="en-US" dirty="0"/>
                    </a:p>
                  </a:txBody>
                  <a:tcPr/>
                </a:tc>
                <a:tc>
                  <a:txBody>
                    <a:bodyPr/>
                    <a:lstStyle/>
                    <a:p>
                      <a:pPr algn="ctr"/>
                      <a:r>
                        <a:rPr lang="en-US" dirty="0" smtClean="0"/>
                        <a:t>-36%</a:t>
                      </a:r>
                      <a:endParaRPr lang="en-US" dirty="0"/>
                    </a:p>
                  </a:txBody>
                  <a:tcPr/>
                </a:tc>
                <a:extLst>
                  <a:ext uri="{0D108BD9-81ED-4DB2-BD59-A6C34878D82A}">
                    <a16:rowId xmlns:a16="http://schemas.microsoft.com/office/drawing/2014/main" val="1885913618"/>
                  </a:ext>
                </a:extLst>
              </a:tr>
              <a:tr h="565673">
                <a:tc>
                  <a:txBody>
                    <a:bodyPr/>
                    <a:lstStyle/>
                    <a:p>
                      <a:pPr algn="ctr"/>
                      <a:r>
                        <a:rPr lang="en-US" dirty="0" smtClean="0"/>
                        <a:t>Total</a:t>
                      </a:r>
                      <a:r>
                        <a:rPr lang="en-US" baseline="0" dirty="0" smtClean="0"/>
                        <a:t> </a:t>
                      </a:r>
                      <a:r>
                        <a:rPr lang="en-US" dirty="0" smtClean="0"/>
                        <a:t>Homeless</a:t>
                      </a:r>
                      <a:r>
                        <a:rPr lang="en-US" baseline="0" dirty="0" smtClean="0"/>
                        <a:t> Hsg</a:t>
                      </a:r>
                      <a:endParaRPr lang="en-US" dirty="0"/>
                    </a:p>
                  </a:txBody>
                  <a:tcPr/>
                </a:tc>
                <a:tc>
                  <a:txBody>
                    <a:bodyPr/>
                    <a:lstStyle/>
                    <a:p>
                      <a:pPr algn="ctr"/>
                      <a:r>
                        <a:rPr lang="en-US" dirty="0" smtClean="0"/>
                        <a:t>878</a:t>
                      </a:r>
                      <a:endParaRPr lang="en-US" dirty="0"/>
                    </a:p>
                  </a:txBody>
                  <a:tcPr/>
                </a:tc>
                <a:tc>
                  <a:txBody>
                    <a:bodyPr/>
                    <a:lstStyle/>
                    <a:p>
                      <a:pPr algn="ctr"/>
                      <a:r>
                        <a:rPr lang="en-US" dirty="0" smtClean="0"/>
                        <a:t>1021</a:t>
                      </a:r>
                      <a:endParaRPr lang="en-US" dirty="0"/>
                    </a:p>
                  </a:txBody>
                  <a:tcPr/>
                </a:tc>
                <a:tc>
                  <a:txBody>
                    <a:bodyPr/>
                    <a:lstStyle/>
                    <a:p>
                      <a:pPr algn="ctr"/>
                      <a:r>
                        <a:rPr lang="en-US" dirty="0" smtClean="0"/>
                        <a:t>86%</a:t>
                      </a:r>
                      <a:endParaRPr lang="en-US" dirty="0"/>
                    </a:p>
                  </a:txBody>
                  <a:tcPr/>
                </a:tc>
                <a:tc>
                  <a:txBody>
                    <a:bodyPr/>
                    <a:lstStyle/>
                    <a:p>
                      <a:pPr algn="ctr"/>
                      <a:r>
                        <a:rPr lang="en-US" dirty="0" smtClean="0"/>
                        <a:t>1042</a:t>
                      </a:r>
                      <a:endParaRPr lang="en-US" dirty="0"/>
                    </a:p>
                  </a:txBody>
                  <a:tcPr/>
                </a:tc>
                <a:tc>
                  <a:txBody>
                    <a:bodyPr/>
                    <a:lstStyle/>
                    <a:p>
                      <a:pPr algn="ctr"/>
                      <a:r>
                        <a:rPr lang="en-US" dirty="0" smtClean="0"/>
                        <a:t>-16%</a:t>
                      </a:r>
                      <a:endParaRPr lang="en-US" dirty="0"/>
                    </a:p>
                  </a:txBody>
                  <a:tcPr/>
                </a:tc>
                <a:extLst>
                  <a:ext uri="{0D108BD9-81ED-4DB2-BD59-A6C34878D82A}">
                    <a16:rowId xmlns:a16="http://schemas.microsoft.com/office/drawing/2014/main" val="210468601"/>
                  </a:ext>
                </a:extLst>
              </a:tr>
            </a:tbl>
          </a:graphicData>
        </a:graphic>
      </p:graphicFrame>
    </p:spTree>
    <p:extLst>
      <p:ext uri="{BB962C8B-B14F-4D97-AF65-F5344CB8AC3E}">
        <p14:creationId xmlns:p14="http://schemas.microsoft.com/office/powerpoint/2010/main" val="452582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ity of Durham">
      <a:dk1>
        <a:srgbClr val="00467F"/>
      </a:dk1>
      <a:lt1>
        <a:sysClr val="window" lastClr="FFFFFF"/>
      </a:lt1>
      <a:dk2>
        <a:srgbClr val="00467F"/>
      </a:dk2>
      <a:lt2>
        <a:srgbClr val="DDDEDD"/>
      </a:lt2>
      <a:accent1>
        <a:srgbClr val="00467F"/>
      </a:accent1>
      <a:accent2>
        <a:srgbClr val="EF3D42"/>
      </a:accent2>
      <a:accent3>
        <a:srgbClr val="FFD24E"/>
      </a:accent3>
      <a:accent4>
        <a:srgbClr val="B9212F"/>
      </a:accent4>
      <a:accent5>
        <a:srgbClr val="DAAE3E"/>
      </a:accent5>
      <a:accent6>
        <a:srgbClr val="141313"/>
      </a:accent6>
      <a:hlink>
        <a:srgbClr val="EF3D42"/>
      </a:hlink>
      <a:folHlink>
        <a:srgbClr val="FFD24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Urls xmlns="http://schemas.microsoft.com/sharepoint/v3/contenttype/forms/url">
  <Display>FormsApp/UFRuntime.aspx?remoteAppUrl=https://formso365.nintex.com&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SPAppWebUrl=https://durhamcity-b6051b887803cf.sharepoint.com/sites/CD-All/FormsAp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SPHostUrl=https://durhamcity.sharepoint.com/sites/CD-All/&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ctype=0x0101007F2E6137DAA05B4ABA313061FFDD4952&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client_id=73d49b7f-c0a4-4891-b2bb-65f7f7142c79&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mode=2</Display>
  <Edit>FormsApp/UFRuntime.aspx?remoteAppUrl=https://formso365.nintex.com&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SPAppWebUrl=https://durhamcity-b6051b887803cf.sharepoint.com/sites/CD-All/FormsAp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SPHostUrl=https://durhamcity.sharepoint.com/sites/CD-All/&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ctype=0x0101007F2E6137DAA05B4ABA313061FFDD4952&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client_id=73d49b7f-c0a4-4891-b2bb-65f7f7142c79&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mode=1</Edit>
  <New>FormsApp/UFRuntime.aspx?remoteAppUrl=https://formso365.nintex.com&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SPAppWebUrl=https://durhamcity-b6051b887803cf.sharepoint.com/sites/CD-All/FormsAp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SPHostUrl=https://durhamcity.sharepoint.com/sites/CD-All/&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ctype=0x0101007F2E6137DAA05B4ABA313061FFDD4952&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client_id=73d49b7f-c0a4-4891-b2bb-65f7f7142c79&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amp;mode=0</New>
</FormUrl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NFFormData xmlns="d5d281d5-28a6-49c6-af50-f8a49c94e111" xsi:nil="true"/>
    <_dlc_DocId xmlns="fcb3cdc1-14f9-4c19-93b7-b0a1821e369b">MYPF2Z5KTRJ6-398247630-220161</_dlc_DocId>
    <_dlc_DocIdUrl xmlns="fcb3cdc1-14f9-4c19-93b7-b0a1821e369b">
      <Url>https://durhamcity.sharepoint.com/sites/CD-All/_layouts/15/DocIdRedir.aspx?ID=MYPF2Z5KTRJ6-398247630-220161</Url>
      <Description>MYPF2Z5KTRJ6-398247630-220161</Description>
    </_dlc_DocIdUrl>
    <Target_x0020_Audiences xmlns="d5d281d5-28a6-49c6-af50-f8a49c94e111" xsi:nil="true"/>
    <_ModernAudienceTargetUserField xmlns="d5d281d5-28a6-49c6-af50-f8a49c94e111">
      <UserInfo>
        <DisplayName/>
        <AccountId xsi:nil="true"/>
        <AccountType/>
      </UserInfo>
    </_ModernAudienceTargetUserField>
    <lcf76f155ced4ddcb4097134ff3c332f xmlns="d5d281d5-28a6-49c6-af50-f8a49c94e111">
      <Terms xmlns="http://schemas.microsoft.com/office/infopath/2007/PartnerControls"/>
    </lcf76f155ced4ddcb4097134ff3c332f>
    <TaxCatchAll xmlns="fcb3cdc1-14f9-4c19-93b7-b0a1821e369b" xsi:nil="true"/>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7F2E6137DAA05B4ABA313061FFDD4952" ma:contentTypeVersion="205" ma:contentTypeDescription="Create a new document." ma:contentTypeScope="" ma:versionID="256aec573cda1eb0d0f1918c0bd060b9">
  <xsd:schema xmlns:xsd="http://www.w3.org/2001/XMLSchema" xmlns:xs="http://www.w3.org/2001/XMLSchema" xmlns:p="http://schemas.microsoft.com/office/2006/metadata/properties" xmlns:ns2="d5d281d5-28a6-49c6-af50-f8a49c94e111" xmlns:ns3="fcb3cdc1-14f9-4c19-93b7-b0a1821e369b" targetNamespace="http://schemas.microsoft.com/office/2006/metadata/properties" ma:root="true" ma:fieldsID="c1b960cc880b4ac6e59abd9636ca4422" ns2:_="" ns3:_="">
    <xsd:import namespace="d5d281d5-28a6-49c6-af50-f8a49c94e111"/>
    <xsd:import namespace="fcb3cdc1-14f9-4c19-93b7-b0a1821e369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ServiceLocation" minOccurs="0"/>
                <xsd:element ref="ns2:NFFormData" minOccurs="0"/>
                <xsd:element ref="ns3:_dlc_DocId" minOccurs="0"/>
                <xsd:element ref="ns3:_dlc_DocIdUrl" minOccurs="0"/>
                <xsd:element ref="ns3:_dlc_DocIdPersistId" minOccurs="0"/>
                <xsd:element ref="ns2:Target_x0020_Audiences" minOccurs="0"/>
                <xsd:element ref="ns2:_ModernAudienceTargetUserField" minOccurs="0"/>
                <xsd:element ref="ns2:_ModernAudienceAadObjectId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d281d5-28a6-49c6-af50-f8a49c94e1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NFFormData" ma:index="18" nillable="true" ma:displayName="NFFormData" ma:hidden="true" ma:internalName="NFFormData">
      <xsd:simpleType>
        <xsd:restriction base="dms:Note"/>
      </xsd:simpleType>
    </xsd:element>
    <xsd:element name="Target_x0020_Audiences" ma:index="22" nillable="true" ma:displayName="Target Audiences" ma:internalName="Target_x0020_Audiences">
      <xsd:simpleType>
        <xsd:restriction base="dms:Unknown"/>
      </xsd:simpleType>
    </xsd:element>
    <xsd:element name="_ModernAudienceTargetUserField" ma:index="23" nillable="true" ma:displayName="Audience"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4" nillable="true" ma:displayName="AudienceIds" ma:list="{26b17433-594d-47fc-85a7-af1464c754e9}" ma:internalName="_ModernAudienceAadObjectIds" ma:readOnly="true" ma:showField="_AadObjectIdForUser" ma:web="fcb3cdc1-14f9-4c19-93b7-b0a1821e369b">
      <xsd:complexType>
        <xsd:complexContent>
          <xsd:extension base="dms:MultiChoiceLookup">
            <xsd:sequence>
              <xsd:element name="Value" type="dms:Lookup" maxOccurs="unbounded" minOccurs="0" nillable="true"/>
            </xsd:sequence>
          </xsd:extension>
        </xsd:complexContent>
      </xsd:complex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2adceb58-439a-4377-a21c-0b37293d898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cb3cdc1-14f9-4c19-93b7-b0a1821e369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TaxCatchAll" ma:index="28" nillable="true" ma:displayName="Taxonomy Catch All Column" ma:hidden="true" ma:list="{82bd0871-518f-499e-bab9-7e3c03d3b656}" ma:internalName="TaxCatchAll" ma:showField="CatchAllData" ma:web="fcb3cdc1-14f9-4c19-93b7-b0a1821e36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206233-107A-4E97-A381-41FB1BD1DF90}">
  <ds:schemaRefs>
    <ds:schemaRef ds:uri="http://schemas.microsoft.com/sharepoint/events"/>
  </ds:schemaRefs>
</ds:datastoreItem>
</file>

<file path=customXml/itemProps2.xml><?xml version="1.0" encoding="utf-8"?>
<ds:datastoreItem xmlns:ds="http://schemas.openxmlformats.org/officeDocument/2006/customXml" ds:itemID="{5E21F6B3-9FE7-4D42-9700-82426E611767}">
  <ds:schemaRefs>
    <ds:schemaRef ds:uri="http://schemas.microsoft.com/sharepoint/v3/contenttype/forms/url"/>
  </ds:schemaRefs>
</ds:datastoreItem>
</file>

<file path=customXml/itemProps3.xml><?xml version="1.0" encoding="utf-8"?>
<ds:datastoreItem xmlns:ds="http://schemas.openxmlformats.org/officeDocument/2006/customXml" ds:itemID="{1EC40E00-3257-43A1-9783-8ABF81407285}">
  <ds:schemaRefs>
    <ds:schemaRef ds:uri="http://schemas.microsoft.com/sharepoint/v3/contenttype/forms"/>
  </ds:schemaRefs>
</ds:datastoreItem>
</file>

<file path=customXml/itemProps4.xml><?xml version="1.0" encoding="utf-8"?>
<ds:datastoreItem xmlns:ds="http://schemas.openxmlformats.org/officeDocument/2006/customXml" ds:itemID="{565AF7E2-C8EF-463D-A093-CCB0A688E5D4}">
  <ds:schemaRefs>
    <ds:schemaRef ds:uri="fcb3cdc1-14f9-4c19-93b7-b0a1821e369b"/>
    <ds:schemaRef ds:uri="http://purl.org/dc/elements/1.1/"/>
    <ds:schemaRef ds:uri="http://schemas.microsoft.com/office/2006/documentManagement/types"/>
    <ds:schemaRef ds:uri="d5d281d5-28a6-49c6-af50-f8a49c94e111"/>
    <ds:schemaRef ds:uri="http://purl.org/dc/dcmitype/"/>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 ds:uri="http://purl.org/dc/terms/"/>
  </ds:schemaRefs>
</ds:datastoreItem>
</file>

<file path=customXml/itemProps5.xml><?xml version="1.0" encoding="utf-8"?>
<ds:datastoreItem xmlns:ds="http://schemas.openxmlformats.org/officeDocument/2006/customXml" ds:itemID="{6F603FE1-547E-4766-B632-FCAC7ABD53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d281d5-28a6-49c6-af50-f8a49c94e111"/>
    <ds:schemaRef ds:uri="fcb3cdc1-14f9-4c19-93b7-b0a1821e36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3622</TotalTime>
  <Words>292</Words>
  <Application>Microsoft Office PowerPoint</Application>
  <PresentationFormat>On-screen Show (16:9)</PresentationFormat>
  <Paragraphs>91</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Proxima Nova Regular</vt:lpstr>
      <vt:lpstr>Office Theme</vt:lpstr>
      <vt:lpstr>Housing Inventory by Hsg. Type, 2016-20231</vt:lpstr>
      <vt:lpstr>People in RRH &amp; PSH, 2016-2023</vt:lpstr>
      <vt:lpstr>2023 PIT Count (Comprehensive Summary) #1</vt:lpstr>
    </vt:vector>
  </TitlesOfParts>
  <Company>Barton Malow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Allie Balling</dc:creator>
  <cp:lastModifiedBy>Rachel Waltz</cp:lastModifiedBy>
  <cp:revision>234</cp:revision>
  <cp:lastPrinted>2023-04-19T16:50:39Z</cp:lastPrinted>
  <dcterms:created xsi:type="dcterms:W3CDTF">2017-11-02T19:40:32Z</dcterms:created>
  <dcterms:modified xsi:type="dcterms:W3CDTF">2023-06-09T17:09:58Z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0x0101007F2E6137DAA05B4ABA313061FFDD4952</vt:lpwstr>
  </property>
  <property fmtid="{D5CDD505-2E9C-101B-9397-08002B2CF9AE}" pid="3" name="_dlc_DocIdItemGuid">
    <vt:lpwstr>2230cd03-152c-4bab-8c40-a8174b94b408</vt:lpwstr>
  </property>
  <property fmtid="{D5CDD505-2E9C-101B-9397-08002B2CF9AE}" pid="4" name="MediaServiceImageTags">
    <vt:lpwstr/>
  </property>
</Properties>
</file>